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6"/>
  </p:notesMasterIdLst>
  <p:sldIdLst>
    <p:sldId id="262" r:id="rId2"/>
    <p:sldId id="284" r:id="rId3"/>
    <p:sldId id="257" r:id="rId4"/>
    <p:sldId id="292" r:id="rId5"/>
    <p:sldId id="270" r:id="rId6"/>
    <p:sldId id="285" r:id="rId7"/>
    <p:sldId id="290" r:id="rId8"/>
    <p:sldId id="293" r:id="rId9"/>
    <p:sldId id="266" r:id="rId10"/>
    <p:sldId id="273" r:id="rId11"/>
    <p:sldId id="272" r:id="rId12"/>
    <p:sldId id="286" r:id="rId13"/>
    <p:sldId id="278" r:id="rId14"/>
    <p:sldId id="28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65"/>
    <p:restoredTop sz="94762"/>
  </p:normalViewPr>
  <p:slideViewPr>
    <p:cSldViewPr snapToGrid="0">
      <p:cViewPr varScale="1">
        <p:scale>
          <a:sx n="121" d="100"/>
          <a:sy n="121" d="100"/>
        </p:scale>
        <p:origin x="792" y="17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2A5144-E2D3-FF46-ABA3-2CE0E211539D}" type="datetimeFigureOut">
              <a:rPr lang="en-US" smtClean="0"/>
              <a:t>6/16/21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3F14AF-B734-7F44-A0F6-DC4F5859DD92}" type="slidenum">
              <a:rPr lang="en-US" smtClean="0"/>
              <a:t>‹#›</a:t>
            </a:fld>
            <a:endParaRPr lang="en-US"/>
          </a:p>
        </p:txBody>
      </p:sp>
    </p:spTree>
    <p:extLst>
      <p:ext uri="{BB962C8B-B14F-4D97-AF65-F5344CB8AC3E}">
        <p14:creationId xmlns:p14="http://schemas.microsoft.com/office/powerpoint/2010/main" val="643418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
        <p:cNvGrpSpPr/>
        <p:nvPr/>
      </p:nvGrpSpPr>
      <p:grpSpPr>
        <a:xfrm>
          <a:off x="0" y="0"/>
          <a:ext cx="0" cy="0"/>
          <a:chOff x="0" y="0"/>
          <a:chExt cx="0" cy="0"/>
        </a:xfrm>
      </p:grpSpPr>
      <p:sp>
        <p:nvSpPr>
          <p:cNvPr id="14" name="Google Shape;1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 name="Google Shape;1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0" i="0" u="none" strike="noStrike" kern="1200" dirty="0">
                <a:solidFill>
                  <a:schemeClr val="tx1"/>
                </a:solidFill>
                <a:effectLst/>
                <a:latin typeface="+mn-lt"/>
                <a:ea typeface="+mn-ea"/>
                <a:cs typeface="+mn-cs"/>
              </a:rPr>
              <a:t>I am </a:t>
            </a:r>
            <a:r>
              <a:rPr lang="en-US" sz="1200" b="0" i="0" u="none" strike="noStrike" kern="1200" dirty="0" err="1">
                <a:solidFill>
                  <a:schemeClr val="tx1"/>
                </a:solidFill>
                <a:effectLst/>
                <a:latin typeface="+mn-lt"/>
                <a:ea typeface="+mn-ea"/>
                <a:cs typeface="+mn-cs"/>
              </a:rPr>
              <a:t>jielun</a:t>
            </a:r>
            <a:r>
              <a:rPr lang="en-US" sz="1200" b="0" i="0" u="none" strike="noStrike" kern="1200" dirty="0">
                <a:solidFill>
                  <a:schemeClr val="tx1"/>
                </a:solidFill>
                <a:effectLst/>
                <a:latin typeface="+mn-lt"/>
                <a:ea typeface="+mn-ea"/>
                <a:cs typeface="+mn-cs"/>
              </a:rPr>
              <a:t> tan, I used to be grad student at university of </a:t>
            </a:r>
            <a:r>
              <a:rPr lang="en-US" sz="1200" b="0" i="0" u="none" strike="noStrike" kern="1200" dirty="0" err="1">
                <a:solidFill>
                  <a:schemeClr val="tx1"/>
                </a:solidFill>
                <a:effectLst/>
                <a:latin typeface="+mn-lt"/>
                <a:ea typeface="+mn-ea"/>
                <a:cs typeface="+mn-cs"/>
              </a:rPr>
              <a:t>michigan</a:t>
            </a:r>
            <a:r>
              <a:rPr lang="en-US" sz="1200" b="0" i="0" u="none" strike="noStrike" kern="1200" dirty="0">
                <a:solidFill>
                  <a:schemeClr val="tx1"/>
                </a:solidFill>
                <a:effectLst/>
                <a:latin typeface="+mn-lt"/>
                <a:ea typeface="+mn-ea"/>
                <a:cs typeface="+mn-cs"/>
              </a:rPr>
              <a:t> working under prof </a:t>
            </a:r>
            <a:r>
              <a:rPr lang="en-US" sz="1200" b="0" i="0" u="none" strike="noStrike" kern="1200" dirty="0" err="1">
                <a:solidFill>
                  <a:schemeClr val="tx1"/>
                </a:solidFill>
                <a:effectLst/>
                <a:latin typeface="+mn-lt"/>
                <a:ea typeface="+mn-ea"/>
                <a:cs typeface="+mn-cs"/>
              </a:rPr>
              <a:t>ron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dreslinski</a:t>
            </a:r>
            <a:r>
              <a:rPr lang="en-US" sz="1200" b="0" i="0" u="none" strike="noStrike" kern="1200" dirty="0">
                <a:solidFill>
                  <a:schemeClr val="tx1"/>
                </a:solidFill>
                <a:effectLst/>
                <a:latin typeface="+mn-lt"/>
                <a:ea typeface="+mn-ea"/>
                <a:cs typeface="+mn-cs"/>
              </a:rPr>
              <a:t> but I have now graduated. I did a bit of computer architecture research and today’s paper is something a little different from what I normally do. And I’ll going over xxx</a:t>
            </a:r>
            <a:endParaRPr lang="en-US" dirty="0"/>
          </a:p>
        </p:txBody>
      </p:sp>
    </p:spTree>
    <p:extLst>
      <p:ext uri="{BB962C8B-B14F-4D97-AF65-F5344CB8AC3E}">
        <p14:creationId xmlns:p14="http://schemas.microsoft.com/office/powerpoint/2010/main" val="2163176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4f48906101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4f48906101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US" sz="1200" b="0" i="0" u="none" strike="noStrike" kern="1200" dirty="0">
                <a:solidFill>
                  <a:schemeClr val="tx1"/>
                </a:solidFill>
                <a:effectLst/>
                <a:latin typeface="+mn-lt"/>
                <a:ea typeface="+mn-ea"/>
                <a:cs typeface="+mn-cs"/>
              </a:rPr>
              <a:t>A really cool aspect of this class is that students get to run a lot of programs, including the ones they write, on the </a:t>
            </a:r>
            <a:r>
              <a:rPr lang="en-US" sz="1200" b="0" i="0" u="none" strike="noStrike" kern="1200" dirty="0" err="1">
                <a:solidFill>
                  <a:schemeClr val="tx1"/>
                </a:solidFill>
                <a:effectLst/>
                <a:latin typeface="+mn-lt"/>
                <a:ea typeface="+mn-ea"/>
                <a:cs typeface="+mn-cs"/>
              </a:rPr>
              <a:t>cpu</a:t>
            </a:r>
            <a:r>
              <a:rPr lang="en-US" sz="1200" b="0" i="0" u="none" strike="noStrike" kern="1200" dirty="0">
                <a:solidFill>
                  <a:schemeClr val="tx1"/>
                </a:solidFill>
                <a:effectLst/>
                <a:latin typeface="+mn-lt"/>
                <a:ea typeface="+mn-ea"/>
                <a:cs typeface="+mn-cs"/>
              </a:rPr>
              <a:t> that they designed. Test programs are compiled using </a:t>
            </a:r>
            <a:r>
              <a:rPr lang="en-US" sz="1200" b="0" i="0" u="none" strike="noStrike" kern="1200" dirty="0" err="1">
                <a:solidFill>
                  <a:schemeClr val="tx1"/>
                </a:solidFill>
                <a:effectLst/>
                <a:latin typeface="+mn-lt"/>
                <a:ea typeface="+mn-ea"/>
                <a:cs typeface="+mn-cs"/>
              </a:rPr>
              <a:t>gcc</a:t>
            </a:r>
            <a:r>
              <a:rPr lang="en-US" sz="1200" b="0" i="0" u="none" strike="noStrike" kern="1200" dirty="0">
                <a:solidFill>
                  <a:schemeClr val="tx1"/>
                </a:solidFill>
                <a:effectLst/>
                <a:latin typeface="+mn-lt"/>
                <a:ea typeface="+mn-ea"/>
                <a:cs typeface="+mn-cs"/>
              </a:rPr>
              <a:t> into </a:t>
            </a:r>
            <a:r>
              <a:rPr lang="en-US" sz="1200" b="0" i="0" u="none" strike="noStrike" kern="1200" dirty="0" err="1">
                <a:solidFill>
                  <a:schemeClr val="tx1"/>
                </a:solidFill>
                <a:effectLst/>
                <a:latin typeface="+mn-lt"/>
                <a:ea typeface="+mn-ea"/>
                <a:cs typeface="+mn-cs"/>
              </a:rPr>
              <a:t>riscv</a:t>
            </a:r>
            <a:r>
              <a:rPr lang="en-US" sz="1200" b="0" i="0" u="none" strike="noStrike" kern="1200" dirty="0">
                <a:solidFill>
                  <a:schemeClr val="tx1"/>
                </a:solidFill>
                <a:effectLst/>
                <a:latin typeface="+mn-lt"/>
                <a:ea typeface="+mn-ea"/>
                <a:cs typeface="+mn-cs"/>
              </a:rPr>
              <a:t> binaries. Since </a:t>
            </a:r>
            <a:r>
              <a:rPr lang="en-US" sz="1200" b="0" i="0" u="none" strike="noStrike" kern="1200" dirty="0" err="1">
                <a:solidFill>
                  <a:schemeClr val="tx1"/>
                </a:solidFill>
                <a:effectLst/>
                <a:latin typeface="+mn-lt"/>
                <a:ea typeface="+mn-ea"/>
                <a:cs typeface="+mn-cs"/>
              </a:rPr>
              <a:t>risc</a:t>
            </a:r>
            <a:r>
              <a:rPr lang="en-US" sz="1200" b="0" i="0" u="none" strike="noStrike" kern="1200" dirty="0">
                <a:solidFill>
                  <a:schemeClr val="tx1"/>
                </a:solidFill>
                <a:effectLst/>
                <a:latin typeface="+mn-lt"/>
                <a:ea typeface="+mn-ea"/>
                <a:cs typeface="+mn-cs"/>
              </a:rPr>
              <a:t>-v supports the full gnu toolchain we also get to use binary utilities for debugging. As you can see on the right, there’s the assembly of a compiled quicksort function. As a student, they get to see how a program is written, compiled and executed in hardware, which covers basically the full-stack of computing. To do this we had to create a custom linker and runtime to ensure proper memory placement and initialization. But all of this possible is possible thanks to the modular nature of </a:t>
            </a:r>
            <a:r>
              <a:rPr lang="en-US" sz="1200" b="0" i="0" u="none" strike="noStrike" kern="1200" dirty="0" err="1">
                <a:solidFill>
                  <a:schemeClr val="tx1"/>
                </a:solidFill>
                <a:effectLst/>
                <a:latin typeface="+mn-lt"/>
                <a:ea typeface="+mn-ea"/>
                <a:cs typeface="+mn-cs"/>
              </a:rPr>
              <a:t>risc</a:t>
            </a:r>
            <a:r>
              <a:rPr lang="en-US" sz="1200" b="0" i="0" u="none" strike="noStrike" kern="1200" dirty="0">
                <a:solidFill>
                  <a:schemeClr val="tx1"/>
                </a:solidFill>
                <a:effectLst/>
                <a:latin typeface="+mn-lt"/>
                <a:ea typeface="+mn-ea"/>
                <a:cs typeface="+mn-cs"/>
              </a:rPr>
              <a:t>-v, such that you can compile programs only using a subset. Rv32im supports almost all c libraries which means we can compile and run arbitrary programs, which means that with a permutation of 40 instructions, you can create almost any piece of software.</a:t>
            </a:r>
            <a:endParaRPr lang="en-US" b="0" dirty="0">
              <a:effectLst/>
            </a:endParaRPr>
          </a:p>
          <a:p>
            <a:br>
              <a:rPr lang="en-US" dirty="0"/>
            </a:br>
            <a:endParaRPr dirty="0"/>
          </a:p>
        </p:txBody>
      </p:sp>
    </p:spTree>
    <p:extLst>
      <p:ext uri="{BB962C8B-B14F-4D97-AF65-F5344CB8AC3E}">
        <p14:creationId xmlns:p14="http://schemas.microsoft.com/office/powerpoint/2010/main" val="2753825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4f48906101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4f48906101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0" i="0" u="none" strike="noStrike" kern="1200" dirty="0">
                <a:solidFill>
                  <a:schemeClr val="tx1"/>
                </a:solidFill>
                <a:effectLst/>
                <a:latin typeface="+mn-lt"/>
                <a:ea typeface="+mn-ea"/>
                <a:cs typeface="+mn-cs"/>
              </a:rPr>
              <a:t>To test their designs, students will have unit tests for each of their modules, as required in the first milestone. Once they have a pipeline then they can run assembly and c programs. Note before the </a:t>
            </a:r>
            <a:r>
              <a:rPr lang="en-US" sz="1200" b="0" i="0" u="none" strike="noStrike" kern="1200" dirty="0" err="1">
                <a:solidFill>
                  <a:schemeClr val="tx1"/>
                </a:solidFill>
                <a:effectLst/>
                <a:latin typeface="+mn-lt"/>
                <a:ea typeface="+mn-ea"/>
                <a:cs typeface="+mn-cs"/>
              </a:rPr>
              <a:t>risc</a:t>
            </a:r>
            <a:r>
              <a:rPr lang="en-US" sz="1200" b="0" i="0" u="none" strike="noStrike" kern="1200" dirty="0">
                <a:solidFill>
                  <a:schemeClr val="tx1"/>
                </a:solidFill>
                <a:effectLst/>
                <a:latin typeface="+mn-lt"/>
                <a:ea typeface="+mn-ea"/>
                <a:cs typeface="+mn-cs"/>
              </a:rPr>
              <a:t>-v update we only supported hand-written assembly since there are no alpha compilers that can compile only using a subset of instructions. There are 35+ test cases, since we include student submitted cases every semester. Within this suite we have some basic ones that just see if anything can run at all, some corner cases to test functionality, some common data structures and algorithms such as quick sort to reflect real workloads, and some very large programs like matrix-multiplication that represent complex things like machine learning workload to measure performance. Most of the latter two types of programs are only possible thanks to </a:t>
            </a:r>
            <a:r>
              <a:rPr lang="en-US" sz="1200" b="0" i="0" u="none" strike="noStrike" kern="1200" dirty="0" err="1">
                <a:solidFill>
                  <a:schemeClr val="tx1"/>
                </a:solidFill>
                <a:effectLst/>
                <a:latin typeface="+mn-lt"/>
                <a:ea typeface="+mn-ea"/>
                <a:cs typeface="+mn-cs"/>
              </a:rPr>
              <a:t>risc</a:t>
            </a:r>
            <a:r>
              <a:rPr lang="en-US" sz="1200" b="0" i="0" u="none" strike="noStrike" kern="1200" dirty="0">
                <a:solidFill>
                  <a:schemeClr val="tx1"/>
                </a:solidFill>
                <a:effectLst/>
                <a:latin typeface="+mn-lt"/>
                <a:ea typeface="+mn-ea"/>
                <a:cs typeface="+mn-cs"/>
              </a:rPr>
              <a:t>-v. we can also generate different versions of the test cases by changing the optimization levels. There are both public and private test cases. A good example of a private case is actually one of the programming assignments from another class. </a:t>
            </a:r>
            <a:endParaRPr dirty="0"/>
          </a:p>
        </p:txBody>
      </p:sp>
    </p:spTree>
    <p:extLst>
      <p:ext uri="{BB962C8B-B14F-4D97-AF65-F5344CB8AC3E}">
        <p14:creationId xmlns:p14="http://schemas.microsoft.com/office/powerpoint/2010/main" val="3864346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At the end of semester, students will turn in a verified </a:t>
            </a:r>
            <a:r>
              <a:rPr lang="en-US" sz="1200" b="0" i="0" u="none" strike="noStrike" kern="1200" dirty="0" err="1">
                <a:solidFill>
                  <a:schemeClr val="tx1"/>
                </a:solidFill>
                <a:effectLst/>
                <a:latin typeface="+mn-lt"/>
                <a:ea typeface="+mn-ea"/>
                <a:cs typeface="+mn-cs"/>
              </a:rPr>
              <a:t>OoO</a:t>
            </a:r>
            <a:r>
              <a:rPr lang="en-US" sz="1200" b="0" i="0" u="none" strike="noStrike" kern="1200" dirty="0">
                <a:solidFill>
                  <a:schemeClr val="tx1"/>
                </a:solidFill>
                <a:effectLst/>
                <a:latin typeface="+mn-lt"/>
                <a:ea typeface="+mn-ea"/>
                <a:cs typeface="+mn-cs"/>
              </a:rPr>
              <a:t> core that can run basically any program, as long as it can be compiled into rv32im. It’ll take them to write about 4000 lines of </a:t>
            </a:r>
            <a:r>
              <a:rPr lang="en-US" sz="1200" b="0" i="0" u="none" strike="noStrike" kern="1200" dirty="0" err="1">
                <a:solidFill>
                  <a:schemeClr val="tx1"/>
                </a:solidFill>
                <a:effectLst/>
                <a:latin typeface="+mn-lt"/>
                <a:ea typeface="+mn-ea"/>
                <a:cs typeface="+mn-cs"/>
              </a:rPr>
              <a:t>verilog</a:t>
            </a:r>
            <a:r>
              <a:rPr lang="en-US" sz="1200" b="0" i="0" u="none" strike="noStrike" kern="1200" dirty="0">
                <a:solidFill>
                  <a:schemeClr val="tx1"/>
                </a:solidFill>
                <a:effectLst/>
                <a:latin typeface="+mn-lt"/>
                <a:ea typeface="+mn-ea"/>
                <a:cs typeface="+mn-cs"/>
              </a:rPr>
              <a:t> code to design the core. Their design also needs to synthesized such that it can be built into actual </a:t>
            </a:r>
            <a:r>
              <a:rPr lang="en-US" sz="1200" b="0" i="0" u="none" strike="noStrike" kern="1200" dirty="0" err="1">
                <a:solidFill>
                  <a:schemeClr val="tx1"/>
                </a:solidFill>
                <a:effectLst/>
                <a:latin typeface="+mn-lt"/>
                <a:ea typeface="+mn-ea"/>
                <a:cs typeface="+mn-cs"/>
              </a:rPr>
              <a:t>hardwar</a:t>
            </a:r>
            <a:r>
              <a:rPr lang="en-US" sz="1200" b="0" i="0" u="none" strike="noStrike" kern="1200" dirty="0">
                <a:solidFill>
                  <a:schemeClr val="tx1"/>
                </a:solidFill>
                <a:effectLst/>
                <a:latin typeface="+mn-lt"/>
                <a:ea typeface="+mn-ea"/>
                <a:cs typeface="+mn-cs"/>
              </a:rPr>
              <a:t>. They can also turn in an optional test case that we can include in the test suite. Students will analyze their performance and evaluate the impact of the features they added. We the instructors will grade based on correctness and performance measured by </a:t>
            </a:r>
            <a:r>
              <a:rPr lang="en-US" sz="1200" b="0" i="0" u="none" strike="noStrike" kern="1200" dirty="0" err="1">
                <a:solidFill>
                  <a:schemeClr val="tx1"/>
                </a:solidFill>
                <a:effectLst/>
                <a:latin typeface="+mn-lt"/>
                <a:ea typeface="+mn-ea"/>
                <a:cs typeface="+mn-cs"/>
              </a:rPr>
              <a:t>runtim</a:t>
            </a:r>
            <a:r>
              <a:rPr lang="en-US" sz="1200" b="0" i="0" u="none" strike="noStrike" kern="1200" dirty="0">
                <a:solidFill>
                  <a:schemeClr val="tx1"/>
                </a:solidFill>
                <a:effectLst/>
                <a:latin typeface="+mn-lt"/>
                <a:ea typeface="+mn-ea"/>
                <a:cs typeface="+mn-cs"/>
              </a:rPr>
              <a:t>.</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143F14AF-B734-7F44-A0F6-DC4F5859DD92}" type="slidenum">
              <a:rPr lang="en-US" smtClean="0"/>
              <a:t>12</a:t>
            </a:fld>
            <a:endParaRPr lang="en-US"/>
          </a:p>
        </p:txBody>
      </p:sp>
    </p:spTree>
    <p:extLst>
      <p:ext uri="{BB962C8B-B14F-4D97-AF65-F5344CB8AC3E}">
        <p14:creationId xmlns:p14="http://schemas.microsoft.com/office/powerpoint/2010/main" val="4128551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4f48906101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4f48906101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7913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4f48906101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4f48906101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0206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I’m going to talk about teaching modern </a:t>
            </a:r>
            <a:r>
              <a:rPr lang="en-US" sz="1200" b="0" i="0" u="none" strike="noStrike" kern="1200" dirty="0" err="1">
                <a:solidFill>
                  <a:schemeClr val="tx1"/>
                </a:solidFill>
                <a:effectLst/>
                <a:latin typeface="+mn-lt"/>
                <a:ea typeface="+mn-ea"/>
                <a:cs typeface="+mn-cs"/>
              </a:rPr>
              <a:t>cpu</a:t>
            </a:r>
            <a:r>
              <a:rPr lang="en-US" sz="1200" b="0" i="0" u="none" strike="noStrike" kern="1200" dirty="0">
                <a:solidFill>
                  <a:schemeClr val="tx1"/>
                </a:solidFill>
                <a:effectLst/>
                <a:latin typeface="+mn-lt"/>
                <a:ea typeface="+mn-ea"/>
                <a:cs typeface="+mn-cs"/>
              </a:rPr>
              <a:t> design in a class. Students, after learning all these things, will design a RISC-V </a:t>
            </a:r>
            <a:r>
              <a:rPr lang="en-US" sz="1200" b="0" i="0" u="none" strike="noStrike" kern="1200" dirty="0" err="1">
                <a:solidFill>
                  <a:schemeClr val="tx1"/>
                </a:solidFill>
                <a:effectLst/>
                <a:latin typeface="+mn-lt"/>
                <a:ea typeface="+mn-ea"/>
                <a:cs typeface="+mn-cs"/>
              </a:rPr>
              <a:t>OoO</a:t>
            </a:r>
            <a:r>
              <a:rPr lang="en-US" sz="1200" b="0" i="0" u="none" strike="noStrike" kern="1200" dirty="0">
                <a:solidFill>
                  <a:schemeClr val="tx1"/>
                </a:solidFill>
                <a:effectLst/>
                <a:latin typeface="+mn-lt"/>
                <a:ea typeface="+mn-ea"/>
                <a:cs typeface="+mn-cs"/>
              </a:rPr>
              <a:t> Core and then we’ll talk about the benefits that RISCV brings us</a:t>
            </a:r>
            <a:endParaRPr lang="en-US" dirty="0"/>
          </a:p>
        </p:txBody>
      </p:sp>
      <p:sp>
        <p:nvSpPr>
          <p:cNvPr id="4" name="Slide Number Placeholder 3"/>
          <p:cNvSpPr>
            <a:spLocks noGrp="1"/>
          </p:cNvSpPr>
          <p:nvPr>
            <p:ph type="sldNum" sz="quarter" idx="5"/>
          </p:nvPr>
        </p:nvSpPr>
        <p:spPr/>
        <p:txBody>
          <a:bodyPr/>
          <a:lstStyle/>
          <a:p>
            <a:fld id="{143F14AF-B734-7F44-A0F6-DC4F5859DD92}" type="slidenum">
              <a:rPr lang="en-US" smtClean="0"/>
              <a:t>2</a:t>
            </a:fld>
            <a:endParaRPr lang="en-US"/>
          </a:p>
        </p:txBody>
      </p:sp>
    </p:spTree>
    <p:extLst>
      <p:ext uri="{BB962C8B-B14F-4D97-AF65-F5344CB8AC3E}">
        <p14:creationId xmlns:p14="http://schemas.microsoft.com/office/powerpoint/2010/main" val="990493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Moving onto the class, this is graduate level architecture that focuses </a:t>
            </a:r>
            <a:r>
              <a:rPr lang="en-US" sz="1200" b="0" i="0" u="none" strike="noStrike" kern="1200" dirty="0" err="1">
                <a:solidFill>
                  <a:schemeClr val="tx1"/>
                </a:solidFill>
                <a:effectLst/>
                <a:latin typeface="+mn-lt"/>
                <a:ea typeface="+mn-ea"/>
                <a:cs typeface="+mn-cs"/>
              </a:rPr>
              <a:t>OoO</a:t>
            </a:r>
            <a:r>
              <a:rPr lang="en-US" sz="1200" b="0" i="0" u="none" strike="noStrike" kern="1200" dirty="0">
                <a:solidFill>
                  <a:schemeClr val="tx1"/>
                </a:solidFill>
                <a:effectLst/>
                <a:latin typeface="+mn-lt"/>
                <a:ea typeface="+mn-ea"/>
                <a:cs typeface="+mn-cs"/>
              </a:rPr>
              <a:t> and other modern </a:t>
            </a:r>
            <a:r>
              <a:rPr lang="en-US" sz="1200" b="0" i="0" u="none" strike="noStrike" kern="1200" dirty="0" err="1">
                <a:solidFill>
                  <a:schemeClr val="tx1"/>
                </a:solidFill>
                <a:effectLst/>
                <a:latin typeface="+mn-lt"/>
                <a:ea typeface="+mn-ea"/>
                <a:cs typeface="+mn-cs"/>
              </a:rPr>
              <a:t>cpu</a:t>
            </a:r>
            <a:r>
              <a:rPr lang="en-US" sz="1200" b="0" i="0" u="none" strike="noStrike" kern="1200" dirty="0">
                <a:solidFill>
                  <a:schemeClr val="tx1"/>
                </a:solidFill>
                <a:effectLst/>
                <a:latin typeface="+mn-lt"/>
                <a:ea typeface="+mn-ea"/>
                <a:cs typeface="+mn-cs"/>
              </a:rPr>
              <a:t> design techniques, students get to form groups to design their </a:t>
            </a:r>
            <a:r>
              <a:rPr lang="en-US" sz="1200" b="0" i="0" u="none" strike="noStrike" kern="1200" dirty="0" err="1">
                <a:solidFill>
                  <a:schemeClr val="tx1"/>
                </a:solidFill>
                <a:effectLst/>
                <a:latin typeface="+mn-lt"/>
                <a:ea typeface="+mn-ea"/>
                <a:cs typeface="+mn-cs"/>
              </a:rPr>
              <a:t>OoO</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cpu</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Seniors and some juniors take this as it’s a capstone course, grad students who are into computer architecture or system also take this class. We see a good representation of all majors in </a:t>
            </a:r>
            <a:r>
              <a:rPr lang="en-US" sz="1200" b="0" i="0" u="none" strike="noStrike" kern="1200" dirty="0" err="1">
                <a:solidFill>
                  <a:schemeClr val="tx1"/>
                </a:solidFill>
                <a:effectLst/>
                <a:latin typeface="+mn-lt"/>
                <a:ea typeface="+mn-ea"/>
                <a:cs typeface="+mn-cs"/>
              </a:rPr>
              <a:t>eecs</a:t>
            </a:r>
            <a:r>
              <a:rPr lang="en-US" sz="1200" b="0" i="0" u="none" strike="noStrike" kern="1200" dirty="0">
                <a:solidFill>
                  <a:schemeClr val="tx1"/>
                </a:solidFill>
                <a:effectLst/>
                <a:latin typeface="+mn-lt"/>
                <a:ea typeface="+mn-ea"/>
                <a:cs typeface="+mn-cs"/>
              </a:rPr>
              <a:t>, typically we have 50-80 students, with 1 faculty lecturer and 2-3 Tas</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Within the class, we start in the first half by reviewing some in order pipeline basics, move onto </a:t>
            </a:r>
            <a:r>
              <a:rPr lang="en-US" sz="1200" b="0" i="0" u="none" strike="noStrike" kern="1200" dirty="0" err="1">
                <a:solidFill>
                  <a:schemeClr val="tx1"/>
                </a:solidFill>
                <a:effectLst/>
                <a:latin typeface="+mn-lt"/>
                <a:ea typeface="+mn-ea"/>
                <a:cs typeface="+mn-cs"/>
              </a:rPr>
              <a:t>tomasulo’s</a:t>
            </a:r>
            <a:r>
              <a:rPr lang="en-US" sz="1200" b="0" i="0" u="none" strike="noStrike" kern="1200" dirty="0">
                <a:solidFill>
                  <a:schemeClr val="tx1"/>
                </a:solidFill>
                <a:effectLst/>
                <a:latin typeface="+mn-lt"/>
                <a:ea typeface="+mn-ea"/>
                <a:cs typeface="+mn-cs"/>
              </a:rPr>
              <a:t> scheduling algorithm to introduce </a:t>
            </a:r>
            <a:r>
              <a:rPr lang="en-US" sz="1200" b="0" i="0" u="none" strike="noStrike" kern="1200" dirty="0" err="1">
                <a:solidFill>
                  <a:schemeClr val="tx1"/>
                </a:solidFill>
                <a:effectLst/>
                <a:latin typeface="+mn-lt"/>
                <a:ea typeface="+mn-ea"/>
                <a:cs typeface="+mn-cs"/>
              </a:rPr>
              <a:t>ooo</a:t>
            </a:r>
            <a:r>
              <a:rPr lang="en-US" sz="1200" b="0" i="0" u="none" strike="noStrike" kern="1200" dirty="0">
                <a:solidFill>
                  <a:schemeClr val="tx1"/>
                </a:solidFill>
                <a:effectLst/>
                <a:latin typeface="+mn-lt"/>
                <a:ea typeface="+mn-ea"/>
                <a:cs typeface="+mn-cs"/>
              </a:rPr>
              <a:t> execution, then study the intel p6 and </a:t>
            </a:r>
            <a:r>
              <a:rPr lang="en-US" sz="1200" b="0" i="0" u="none" strike="noStrike" kern="1200" dirty="0" err="1">
                <a:solidFill>
                  <a:schemeClr val="tx1"/>
                </a:solidFill>
                <a:effectLst/>
                <a:latin typeface="+mn-lt"/>
                <a:ea typeface="+mn-ea"/>
                <a:cs typeface="+mn-cs"/>
              </a:rPr>
              <a:t>mips</a:t>
            </a:r>
            <a:r>
              <a:rPr lang="en-US" sz="1200" b="0" i="0" u="none" strike="noStrike" kern="1200" dirty="0">
                <a:solidFill>
                  <a:schemeClr val="tx1"/>
                </a:solidFill>
                <a:effectLst/>
                <a:latin typeface="+mn-lt"/>
                <a:ea typeface="+mn-ea"/>
                <a:cs typeface="+mn-cs"/>
              </a:rPr>
              <a:t> r10k microarchitectures which are the foundation of modern </a:t>
            </a:r>
            <a:r>
              <a:rPr lang="en-US" sz="1200" b="0" i="0" u="none" strike="noStrike" kern="1200" dirty="0" err="1">
                <a:solidFill>
                  <a:schemeClr val="tx1"/>
                </a:solidFill>
                <a:effectLst/>
                <a:latin typeface="+mn-lt"/>
                <a:ea typeface="+mn-ea"/>
                <a:cs typeface="+mn-cs"/>
              </a:rPr>
              <a:t>OoO</a:t>
            </a:r>
            <a:r>
              <a:rPr lang="en-US" sz="1200" b="0" i="0" u="none" strike="noStrike" kern="1200" dirty="0">
                <a:solidFill>
                  <a:schemeClr val="tx1"/>
                </a:solidFill>
                <a:effectLst/>
                <a:latin typeface="+mn-lt"/>
                <a:ea typeface="+mn-ea"/>
                <a:cs typeface="+mn-cs"/>
              </a:rPr>
              <a:t> designs. We also cover various things inside the core like branch predictors, early recovery and load store queue</a:t>
            </a:r>
          </a:p>
          <a:p>
            <a:pPr rtl="0"/>
            <a:r>
              <a:rPr lang="en-US" sz="1200" b="0" i="0" u="none" strike="noStrike" kern="1200" dirty="0">
                <a:solidFill>
                  <a:schemeClr val="tx1"/>
                </a:solidFill>
                <a:effectLst/>
                <a:latin typeface="+mn-lt"/>
                <a:ea typeface="+mn-ea"/>
                <a:cs typeface="+mn-cs"/>
              </a:rPr>
              <a:t>In the 2</a:t>
            </a:r>
            <a:r>
              <a:rPr lang="en-US" sz="1200" b="0" i="0" u="none" strike="noStrike" kern="1200" baseline="30000" dirty="0">
                <a:solidFill>
                  <a:schemeClr val="tx1"/>
                </a:solidFill>
                <a:effectLst/>
                <a:latin typeface="+mn-lt"/>
                <a:ea typeface="+mn-ea"/>
                <a:cs typeface="+mn-cs"/>
              </a:rPr>
              <a:t>nd</a:t>
            </a:r>
            <a:r>
              <a:rPr lang="en-US" sz="1200" b="0" i="0" u="none" strike="noStrike" kern="1200" dirty="0">
                <a:solidFill>
                  <a:schemeClr val="tx1"/>
                </a:solidFill>
                <a:effectLst/>
                <a:latin typeface="+mn-lt"/>
                <a:ea typeface="+mn-ea"/>
                <a:cs typeface="+mn-cs"/>
              </a:rPr>
              <a:t> half we move to more </a:t>
            </a:r>
            <a:r>
              <a:rPr lang="en-US" sz="1200" b="0" i="0" u="none" strike="noStrike" kern="1200" dirty="0" err="1">
                <a:solidFill>
                  <a:schemeClr val="tx1"/>
                </a:solidFill>
                <a:effectLst/>
                <a:latin typeface="+mn-lt"/>
                <a:ea typeface="+mn-ea"/>
                <a:cs typeface="+mn-cs"/>
              </a:rPr>
              <a:t>uncore</a:t>
            </a:r>
            <a:r>
              <a:rPr lang="en-US" sz="1200" b="0" i="0" u="none" strike="noStrike" kern="1200" dirty="0">
                <a:solidFill>
                  <a:schemeClr val="tx1"/>
                </a:solidFill>
                <a:effectLst/>
                <a:latin typeface="+mn-lt"/>
                <a:ea typeface="+mn-ea"/>
                <a:cs typeface="+mn-cs"/>
              </a:rPr>
              <a:t> things like memory and caches, some prefetching techniques, virtual memory, more modern things like multicore and </a:t>
            </a:r>
            <a:r>
              <a:rPr lang="en-US" sz="1200" b="0" i="0" u="none" strike="noStrike" kern="1200" dirty="0" err="1">
                <a:solidFill>
                  <a:schemeClr val="tx1"/>
                </a:solidFill>
                <a:effectLst/>
                <a:latin typeface="+mn-lt"/>
                <a:ea typeface="+mn-ea"/>
                <a:cs typeface="+mn-cs"/>
              </a:rPr>
              <a:t>smt</a:t>
            </a:r>
            <a:r>
              <a:rPr lang="en-US" sz="1200" b="0" i="0" u="none" strike="noStrike" kern="1200" dirty="0">
                <a:solidFill>
                  <a:schemeClr val="tx1"/>
                </a:solidFill>
                <a:effectLst/>
                <a:latin typeface="+mn-lt"/>
                <a:ea typeface="+mn-ea"/>
                <a:cs typeface="+mn-cs"/>
              </a:rPr>
              <a:t> and end with a sprinkle of the instructor’s flavor.</a:t>
            </a:r>
            <a:endParaRPr lang="en-US" b="0" dirty="0">
              <a:effectLst/>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fld id="{143F14AF-B734-7F44-A0F6-DC4F5859DD92}" type="slidenum">
              <a:rPr lang="en-US" smtClean="0"/>
              <a:t>3</a:t>
            </a:fld>
            <a:endParaRPr lang="en-US"/>
          </a:p>
        </p:txBody>
      </p:sp>
    </p:spTree>
    <p:extLst>
      <p:ext uri="{BB962C8B-B14F-4D97-AF65-F5344CB8AC3E}">
        <p14:creationId xmlns:p14="http://schemas.microsoft.com/office/powerpoint/2010/main" val="20385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 have 7 labs in this class, teaching people essential skills such as writing Verilog and using EDA tools,. We go over version control and basic scripting. Most importantly we also go over the RISCV ISA that we will be using later in the class. We got 5 </a:t>
            </a:r>
            <a:r>
              <a:rPr lang="en-US" sz="1200" b="0" i="0" u="none" strike="noStrike" kern="1200" dirty="0" err="1">
                <a:solidFill>
                  <a:schemeClr val="tx1"/>
                </a:solidFill>
                <a:effectLst/>
                <a:latin typeface="+mn-lt"/>
                <a:ea typeface="+mn-ea"/>
                <a:cs typeface="+mn-cs"/>
              </a:rPr>
              <a:t>hw</a:t>
            </a:r>
            <a:r>
              <a:rPr lang="en-US" sz="1200" b="0" i="0" u="none" strike="noStrike" kern="1200" dirty="0">
                <a:solidFill>
                  <a:schemeClr val="tx1"/>
                </a:solidFill>
                <a:effectLst/>
                <a:latin typeface="+mn-lt"/>
                <a:ea typeface="+mn-ea"/>
                <a:cs typeface="+mn-cs"/>
              </a:rPr>
              <a:t> and 2 exams, 3 individual projects, first 2 of which gets people familiar in writing </a:t>
            </a:r>
            <a:r>
              <a:rPr lang="en-US" sz="1200" b="0" i="0" u="none" strike="noStrike" kern="1200" dirty="0" err="1">
                <a:solidFill>
                  <a:schemeClr val="tx1"/>
                </a:solidFill>
                <a:effectLst/>
                <a:latin typeface="+mn-lt"/>
                <a:ea typeface="+mn-ea"/>
                <a:cs typeface="+mn-cs"/>
              </a:rPr>
              <a:t>systemverilog</a:t>
            </a:r>
            <a:r>
              <a:rPr lang="en-US" sz="1200" b="0" i="0" u="none" strike="noStrike" kern="1200" dirty="0">
                <a:solidFill>
                  <a:schemeClr val="tx1"/>
                </a:solidFill>
                <a:effectLst/>
                <a:latin typeface="+mn-lt"/>
                <a:ea typeface="+mn-ea"/>
                <a:cs typeface="+mn-cs"/>
              </a:rPr>
              <a:t>, the last of which gets people onboard with </a:t>
            </a:r>
            <a:r>
              <a:rPr lang="en-US" sz="1200" b="0" i="0" u="none" strike="noStrike" kern="1200" dirty="0" err="1">
                <a:solidFill>
                  <a:schemeClr val="tx1"/>
                </a:solidFill>
                <a:effectLst/>
                <a:latin typeface="+mn-lt"/>
                <a:ea typeface="+mn-ea"/>
                <a:cs typeface="+mn-cs"/>
              </a:rPr>
              <a:t>riscv</a:t>
            </a:r>
            <a:r>
              <a:rPr lang="en-US" sz="1200" b="0" i="0" u="none" strike="noStrike" kern="1200" dirty="0">
                <a:solidFill>
                  <a:schemeClr val="tx1"/>
                </a:solidFill>
                <a:effectLst/>
                <a:latin typeface="+mn-lt"/>
                <a:ea typeface="+mn-ea"/>
                <a:cs typeface="+mn-cs"/>
              </a:rPr>
              <a:t>. Then we have final group project which takes up half of the semester</a:t>
            </a:r>
            <a:endParaRPr lang="en-US" b="0" dirty="0">
              <a:effectLst/>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fld id="{143F14AF-B734-7F44-A0F6-DC4F5859DD92}" type="slidenum">
              <a:rPr lang="en-US" smtClean="0"/>
              <a:t>4</a:t>
            </a:fld>
            <a:endParaRPr lang="en-US"/>
          </a:p>
        </p:txBody>
      </p:sp>
    </p:spTree>
    <p:extLst>
      <p:ext uri="{BB962C8B-B14F-4D97-AF65-F5344CB8AC3E}">
        <p14:creationId xmlns:p14="http://schemas.microsoft.com/office/powerpoint/2010/main" val="2024253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4f48906101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4f48906101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US" sz="1200" b="0" i="0" u="none" strike="noStrike" kern="1200" dirty="0">
                <a:solidFill>
                  <a:schemeClr val="tx1"/>
                </a:solidFill>
                <a:effectLst/>
                <a:latin typeface="+mn-lt"/>
                <a:ea typeface="+mn-ea"/>
                <a:cs typeface="+mn-cs"/>
              </a:rPr>
              <a:t>For the final project, which is the biggest highlight of this class, we’ll have students will develop a 32bit RISC-V </a:t>
            </a:r>
            <a:r>
              <a:rPr lang="en-US" sz="1200" b="0" i="0" u="none" strike="noStrike" kern="1200" dirty="0" err="1">
                <a:solidFill>
                  <a:schemeClr val="tx1"/>
                </a:solidFill>
                <a:effectLst/>
                <a:latin typeface="+mn-lt"/>
                <a:ea typeface="+mn-ea"/>
                <a:cs typeface="+mn-cs"/>
              </a:rPr>
              <a:t>OoO</a:t>
            </a:r>
            <a:r>
              <a:rPr lang="en-US" sz="1200" b="0" i="0" u="none" strike="noStrike" kern="1200" dirty="0">
                <a:solidFill>
                  <a:schemeClr val="tx1"/>
                </a:solidFill>
                <a:effectLst/>
                <a:latin typeface="+mn-lt"/>
                <a:ea typeface="+mn-ea"/>
                <a:cs typeface="+mn-cs"/>
              </a:rPr>
              <a:t> processor. The class previously used alpha64, which if you’re born after the 90s you have probably never heard of, but we updated to use </a:t>
            </a:r>
            <a:r>
              <a:rPr lang="en-US" sz="1200" b="0" i="0" u="none" strike="noStrike" kern="1200" dirty="0" err="1">
                <a:solidFill>
                  <a:schemeClr val="tx1"/>
                </a:solidFill>
                <a:effectLst/>
                <a:latin typeface="+mn-lt"/>
                <a:ea typeface="+mn-ea"/>
                <a:cs typeface="+mn-cs"/>
              </a:rPr>
              <a:t>risc</a:t>
            </a:r>
            <a:r>
              <a:rPr lang="en-US" sz="1200" b="0" i="0" u="none" strike="noStrike" kern="1200" dirty="0">
                <a:solidFill>
                  <a:schemeClr val="tx1"/>
                </a:solidFill>
                <a:effectLst/>
                <a:latin typeface="+mn-lt"/>
                <a:ea typeface="+mn-ea"/>
                <a:cs typeface="+mn-cs"/>
              </a:rPr>
              <a:t>-v and will talk more about that in a bit.</a:t>
            </a:r>
            <a:endParaRPr lang="en-US" b="0" dirty="0">
              <a:effectLst/>
            </a:endParaRPr>
          </a:p>
          <a:p>
            <a:pPr rtl="0"/>
            <a:r>
              <a:rPr lang="en-US" sz="1200" b="0" i="0" u="none" strike="noStrike" kern="1200" dirty="0">
                <a:solidFill>
                  <a:schemeClr val="tx1"/>
                </a:solidFill>
                <a:effectLst/>
                <a:latin typeface="+mn-lt"/>
                <a:ea typeface="+mn-ea"/>
                <a:cs typeface="+mn-cs"/>
              </a:rPr>
              <a:t>The design will be in </a:t>
            </a:r>
            <a:r>
              <a:rPr lang="en-US" sz="1200" b="0" i="0" u="none" strike="noStrike" kern="1200" dirty="0" err="1">
                <a:solidFill>
                  <a:schemeClr val="tx1"/>
                </a:solidFill>
                <a:effectLst/>
                <a:latin typeface="+mn-lt"/>
                <a:ea typeface="+mn-ea"/>
                <a:cs typeface="+mn-cs"/>
              </a:rPr>
              <a:t>systemverilog</a:t>
            </a:r>
            <a:r>
              <a:rPr lang="en-US" sz="1200" b="0" i="0" u="none" strike="noStrike" kern="1200" dirty="0">
                <a:solidFill>
                  <a:schemeClr val="tx1"/>
                </a:solidFill>
                <a:effectLst/>
                <a:latin typeface="+mn-lt"/>
                <a:ea typeface="+mn-ea"/>
                <a:cs typeface="+mn-cs"/>
              </a:rPr>
              <a:t>, and has to be synthesizable</a:t>
            </a:r>
          </a:p>
          <a:p>
            <a:pPr rtl="0"/>
            <a:r>
              <a:rPr lang="en-US" sz="1200" b="0" i="0" u="none" strike="noStrike" kern="1200" dirty="0">
                <a:solidFill>
                  <a:schemeClr val="tx1"/>
                </a:solidFill>
                <a:effectLst/>
                <a:latin typeface="+mn-lt"/>
                <a:ea typeface="+mn-ea"/>
                <a:cs typeface="+mn-cs"/>
              </a:rPr>
              <a:t>Students works in groups of 4-5 over 8 weeks with 3 milestones. Milestone 1 ends after 2 weeks in which students will write their first module and test it, then spend the next 3 weeks to complete the </a:t>
            </a:r>
            <a:r>
              <a:rPr lang="en-US" sz="1200" b="0" i="0" u="none" strike="noStrike" kern="1200" dirty="0" err="1">
                <a:solidFill>
                  <a:schemeClr val="tx1"/>
                </a:solidFill>
                <a:effectLst/>
                <a:latin typeface="+mn-lt"/>
                <a:ea typeface="+mn-ea"/>
                <a:cs typeface="+mn-cs"/>
              </a:rPr>
              <a:t>OoO</a:t>
            </a:r>
            <a:r>
              <a:rPr lang="en-US" sz="1200" b="0" i="0" u="none" strike="noStrike" kern="1200" dirty="0">
                <a:solidFill>
                  <a:schemeClr val="tx1"/>
                </a:solidFill>
                <a:effectLst/>
                <a:latin typeface="+mn-lt"/>
                <a:ea typeface="+mn-ea"/>
                <a:cs typeface="+mn-cs"/>
              </a:rPr>
              <a:t> pipeline for milestone 2. In week 6-7 they’ll work on caches and memory system with an optional milestone meeting, and eventually finish integration and debugging by week 8</a:t>
            </a:r>
            <a:endParaRPr lang="en-US" b="0" dirty="0">
              <a:effectLst/>
            </a:endParaRPr>
          </a:p>
          <a:p>
            <a:br>
              <a:rPr lang="en-US" dirty="0"/>
            </a:br>
            <a:endParaRPr dirty="0"/>
          </a:p>
        </p:txBody>
      </p:sp>
    </p:spTree>
    <p:extLst>
      <p:ext uri="{BB962C8B-B14F-4D97-AF65-F5344CB8AC3E}">
        <p14:creationId xmlns:p14="http://schemas.microsoft.com/office/powerpoint/2010/main" val="3302565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4f48906101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4f48906101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US" sz="1200" b="0" i="0" u="none" strike="noStrike" kern="1200" dirty="0">
                <a:solidFill>
                  <a:schemeClr val="tx1"/>
                </a:solidFill>
                <a:effectLst/>
                <a:latin typeface="+mn-lt"/>
                <a:ea typeface="+mn-ea"/>
                <a:cs typeface="+mn-cs"/>
              </a:rPr>
              <a:t>We provide students with an in-order processor as starter code, in fact they’ll need to modify it as one of their individual projects. They can reuse anything from it, notably decoder, and they’ll use it to verify their own design. Students will still write almost all parts of the </a:t>
            </a:r>
            <a:r>
              <a:rPr lang="en-US" sz="1200" b="0" i="0" u="none" strike="noStrike" kern="1200" dirty="0" err="1">
                <a:solidFill>
                  <a:schemeClr val="tx1"/>
                </a:solidFill>
                <a:effectLst/>
                <a:latin typeface="+mn-lt"/>
                <a:ea typeface="+mn-ea"/>
                <a:cs typeface="+mn-cs"/>
              </a:rPr>
              <a:t>OoO</a:t>
            </a:r>
            <a:r>
              <a:rPr lang="en-US" sz="1200" b="0" i="0" u="none" strike="noStrike" kern="1200" dirty="0">
                <a:solidFill>
                  <a:schemeClr val="tx1"/>
                </a:solidFill>
                <a:effectLst/>
                <a:latin typeface="+mn-lt"/>
                <a:ea typeface="+mn-ea"/>
                <a:cs typeface="+mn-cs"/>
              </a:rPr>
              <a:t> pipeline and integrate them. Their </a:t>
            </a:r>
            <a:r>
              <a:rPr lang="en-US" sz="1200" b="0" i="0" u="none" strike="noStrike" kern="1200" dirty="0" err="1">
                <a:solidFill>
                  <a:schemeClr val="tx1"/>
                </a:solidFill>
                <a:effectLst/>
                <a:latin typeface="+mn-lt"/>
                <a:ea typeface="+mn-ea"/>
                <a:cs typeface="+mn-cs"/>
              </a:rPr>
              <a:t>cpu</a:t>
            </a:r>
            <a:r>
              <a:rPr lang="en-US" sz="1200" b="0" i="0" u="none" strike="noStrike" kern="1200" dirty="0">
                <a:solidFill>
                  <a:schemeClr val="tx1"/>
                </a:solidFill>
                <a:effectLst/>
                <a:latin typeface="+mn-lt"/>
                <a:ea typeface="+mn-ea"/>
                <a:cs typeface="+mn-cs"/>
              </a:rPr>
              <a:t> needs to support rv32im without the system calls and they’ll add advanced features., which we’ll talk about next, to improve performance. Their design need to correctly execute programs and evaluated on performance against their peers</a:t>
            </a:r>
            <a:endParaRPr lang="en-US" b="0" dirty="0">
              <a:effectLst/>
            </a:endParaRPr>
          </a:p>
          <a:p>
            <a:br>
              <a:rPr lang="en-US" dirty="0"/>
            </a:br>
            <a:endParaRPr dirty="0"/>
          </a:p>
        </p:txBody>
      </p:sp>
    </p:spTree>
    <p:extLst>
      <p:ext uri="{BB962C8B-B14F-4D97-AF65-F5344CB8AC3E}">
        <p14:creationId xmlns:p14="http://schemas.microsoft.com/office/powerpoint/2010/main" val="2056938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of the common features that students implement in their project. Many of these of are not that hard to do but offer very good performance gains like associative cache and simple stride prefetching. Some features like slightly better branch predictors such as </a:t>
            </a:r>
            <a:r>
              <a:rPr lang="en-US" dirty="0" err="1"/>
              <a:t>gshare</a:t>
            </a:r>
            <a:r>
              <a:rPr lang="en-US" dirty="0"/>
              <a:t> usually give limited returns, but are pretty easy to do and slap on. One feature that almost every single group does is superscalar pipeline, usually 2 or 3 way, which offers substantial performance boost and is what people’s top priority is. We also have complex features such as early branch recovery which gives good gains but is also hard to do, so it’s a bit less popular.</a:t>
            </a:r>
          </a:p>
        </p:txBody>
      </p:sp>
      <p:sp>
        <p:nvSpPr>
          <p:cNvPr id="4" name="Slide Number Placeholder 3"/>
          <p:cNvSpPr>
            <a:spLocks noGrp="1"/>
          </p:cNvSpPr>
          <p:nvPr>
            <p:ph type="sldNum" sz="quarter" idx="5"/>
          </p:nvPr>
        </p:nvSpPr>
        <p:spPr/>
        <p:txBody>
          <a:bodyPr/>
          <a:lstStyle/>
          <a:p>
            <a:fld id="{143F14AF-B734-7F44-A0F6-DC4F5859DD92}" type="slidenum">
              <a:rPr lang="en-US" smtClean="0"/>
              <a:t>7</a:t>
            </a:fld>
            <a:endParaRPr lang="en-US"/>
          </a:p>
        </p:txBody>
      </p:sp>
    </p:spTree>
    <p:extLst>
      <p:ext uri="{BB962C8B-B14F-4D97-AF65-F5344CB8AC3E}">
        <p14:creationId xmlns:p14="http://schemas.microsoft.com/office/powerpoint/2010/main" val="3299885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common features we have some niche features. We have multicore and </a:t>
            </a:r>
            <a:r>
              <a:rPr lang="en-US" dirty="0" err="1"/>
              <a:t>smt</a:t>
            </a:r>
            <a:r>
              <a:rPr lang="en-US" dirty="0"/>
              <a:t> for multithreaded workloads, students will have to implement a simple </a:t>
            </a:r>
            <a:r>
              <a:rPr lang="en-US" dirty="0" err="1"/>
              <a:t>msi</a:t>
            </a:r>
            <a:r>
              <a:rPr lang="en-US" dirty="0"/>
              <a:t> protocol and thread management respectively for each of these, as well as </a:t>
            </a:r>
            <a:r>
              <a:rPr lang="en-US" dirty="0" err="1"/>
              <a:t>ll</a:t>
            </a:r>
            <a:r>
              <a:rPr lang="en-US" dirty="0"/>
              <a:t>/sc. We also support exception handling which we use to emulate certain instruction like divide. Students will have to implement what’s needed for hardware trap handling. These features are very interesting but don’t really offer any performance gains that can be seen within our testing infrastructure, or any gain at all, and they can’t decoupled easily if they don’t work unlike something like a branch predictor which you can just not use. The reason we still offer these features, and why students do them occasionally, is that these are more relevant to modern designs and a very useful experience to have. </a:t>
            </a:r>
          </a:p>
        </p:txBody>
      </p:sp>
      <p:sp>
        <p:nvSpPr>
          <p:cNvPr id="4" name="Slide Number Placeholder 3"/>
          <p:cNvSpPr>
            <a:spLocks noGrp="1"/>
          </p:cNvSpPr>
          <p:nvPr>
            <p:ph type="sldNum" sz="quarter" idx="5"/>
          </p:nvPr>
        </p:nvSpPr>
        <p:spPr/>
        <p:txBody>
          <a:bodyPr/>
          <a:lstStyle/>
          <a:p>
            <a:fld id="{143F14AF-B734-7F44-A0F6-DC4F5859DD92}" type="slidenum">
              <a:rPr lang="en-US" smtClean="0"/>
              <a:t>8</a:t>
            </a:fld>
            <a:endParaRPr lang="en-US"/>
          </a:p>
        </p:txBody>
      </p:sp>
    </p:spTree>
    <p:extLst>
      <p:ext uri="{BB962C8B-B14F-4D97-AF65-F5344CB8AC3E}">
        <p14:creationId xmlns:p14="http://schemas.microsoft.com/office/powerpoint/2010/main" val="2823987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4f48906101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4f48906101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US" sz="1200" b="0" i="0" u="none" strike="noStrike" kern="1200" dirty="0">
                <a:solidFill>
                  <a:schemeClr val="tx1"/>
                </a:solidFill>
                <a:effectLst/>
                <a:latin typeface="+mn-lt"/>
                <a:ea typeface="+mn-ea"/>
                <a:cs typeface="+mn-cs"/>
              </a:rPr>
              <a:t>We like to use </a:t>
            </a:r>
            <a:r>
              <a:rPr lang="en-US" sz="1200" b="0" i="0" u="none" strike="noStrike" kern="1200" dirty="0" err="1">
                <a:solidFill>
                  <a:schemeClr val="tx1"/>
                </a:solidFill>
                <a:effectLst/>
                <a:latin typeface="+mn-lt"/>
                <a:ea typeface="+mn-ea"/>
                <a:cs typeface="+mn-cs"/>
              </a:rPr>
              <a:t>riscv</a:t>
            </a:r>
            <a:r>
              <a:rPr lang="en-US" sz="1200" b="0" i="0" u="none" strike="noStrike" kern="1200" dirty="0">
                <a:solidFill>
                  <a:schemeClr val="tx1"/>
                </a:solidFill>
                <a:effectLst/>
                <a:latin typeface="+mn-lt"/>
                <a:ea typeface="+mn-ea"/>
                <a:cs typeface="+mn-cs"/>
              </a:rPr>
              <a:t> for several reasons. The obvious are that it’s open source and gaining industry traction so that it’s more likely to be useful to students in the long run. It is simple and minimalistic. But the key thing here isn’t that what </a:t>
            </a:r>
            <a:r>
              <a:rPr lang="en-US" sz="1200" b="0" i="0" u="none" strike="noStrike" kern="1200" dirty="0" err="1">
                <a:solidFill>
                  <a:schemeClr val="tx1"/>
                </a:solidFill>
                <a:effectLst/>
                <a:latin typeface="+mn-lt"/>
                <a:ea typeface="+mn-ea"/>
                <a:cs typeface="+mn-cs"/>
              </a:rPr>
              <a:t>isa</a:t>
            </a:r>
            <a:r>
              <a:rPr lang="en-US" sz="1200" b="0" i="0" u="none" strike="noStrike" kern="1200" dirty="0">
                <a:solidFill>
                  <a:schemeClr val="tx1"/>
                </a:solidFill>
                <a:effectLst/>
                <a:latin typeface="+mn-lt"/>
                <a:ea typeface="+mn-ea"/>
                <a:cs typeface="+mn-cs"/>
              </a:rPr>
              <a:t> to teach in my opinion, high performance CPUs can be implemented on any </a:t>
            </a:r>
            <a:r>
              <a:rPr lang="en-US" sz="1200" b="0" i="0" u="none" strike="noStrike" kern="1200" dirty="0" err="1">
                <a:solidFill>
                  <a:schemeClr val="tx1"/>
                </a:solidFill>
                <a:effectLst/>
                <a:latin typeface="+mn-lt"/>
                <a:ea typeface="+mn-ea"/>
                <a:cs typeface="+mn-cs"/>
              </a:rPr>
              <a:t>isa</a:t>
            </a:r>
            <a:r>
              <a:rPr lang="en-US" sz="1200" b="0" i="0" u="none" strike="noStrike" kern="1200" dirty="0">
                <a:solidFill>
                  <a:schemeClr val="tx1"/>
                </a:solidFill>
                <a:effectLst/>
                <a:latin typeface="+mn-lt"/>
                <a:ea typeface="+mn-ea"/>
                <a:cs typeface="+mn-cs"/>
              </a:rPr>
              <a:t>, and we don’t really “teach” </a:t>
            </a:r>
            <a:r>
              <a:rPr lang="en-US" sz="1200" b="0" i="0" u="none" strike="noStrike" kern="1200" dirty="0" err="1">
                <a:solidFill>
                  <a:schemeClr val="tx1"/>
                </a:solidFill>
                <a:effectLst/>
                <a:latin typeface="+mn-lt"/>
                <a:ea typeface="+mn-ea"/>
                <a:cs typeface="+mn-cs"/>
              </a:rPr>
              <a:t>riscv</a:t>
            </a:r>
            <a:r>
              <a:rPr lang="en-US" sz="1200" b="0" i="0" u="none" strike="noStrike" kern="1200" dirty="0">
                <a:solidFill>
                  <a:schemeClr val="tx1"/>
                </a:solidFill>
                <a:effectLst/>
                <a:latin typeface="+mn-lt"/>
                <a:ea typeface="+mn-ea"/>
                <a:cs typeface="+mn-cs"/>
              </a:rPr>
              <a:t> that excessively, we just more or less use it. What really makes </a:t>
            </a:r>
            <a:r>
              <a:rPr lang="en-US" sz="1200" b="0" i="0" u="none" strike="noStrike" kern="1200" dirty="0" err="1">
                <a:solidFill>
                  <a:schemeClr val="tx1"/>
                </a:solidFill>
                <a:effectLst/>
                <a:latin typeface="+mn-lt"/>
                <a:ea typeface="+mn-ea"/>
                <a:cs typeface="+mn-cs"/>
              </a:rPr>
              <a:t>riscv</a:t>
            </a:r>
            <a:r>
              <a:rPr lang="en-US" sz="1200" b="0" i="0" u="none" strike="noStrike" kern="1200" dirty="0">
                <a:solidFill>
                  <a:schemeClr val="tx1"/>
                </a:solidFill>
                <a:effectLst/>
                <a:latin typeface="+mn-lt"/>
                <a:ea typeface="+mn-ea"/>
                <a:cs typeface="+mn-cs"/>
              </a:rPr>
              <a:t> shine is its excellent software support that can enable us to do certain, that we can use to tie together software and hardware which will get students to have a better understanding of the computing stack, and I’ll show you what that means</a:t>
            </a:r>
            <a:endParaRPr lang="en-US" b="0" dirty="0">
              <a:effectLst/>
            </a:endParaRPr>
          </a:p>
          <a:p>
            <a:br>
              <a:rPr lang="en-US" b="0" dirty="0">
                <a:effectLst/>
              </a:rPr>
            </a:br>
            <a:endParaRPr dirty="0"/>
          </a:p>
        </p:txBody>
      </p:sp>
    </p:spTree>
    <p:extLst>
      <p:ext uri="{BB962C8B-B14F-4D97-AF65-F5344CB8AC3E}">
        <p14:creationId xmlns:p14="http://schemas.microsoft.com/office/powerpoint/2010/main" val="2999647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2CAB0-BF5B-8344-BE0D-CD12FD8171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2FA44E-4018-B945-BC65-50E0BE6CEC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CD8BDF7-985E-C74E-8CBD-2259A60B9DBE}"/>
              </a:ext>
            </a:extLst>
          </p:cNvPr>
          <p:cNvSpPr>
            <a:spLocks noGrp="1"/>
          </p:cNvSpPr>
          <p:nvPr>
            <p:ph type="dt" sz="half" idx="10"/>
          </p:nvPr>
        </p:nvSpPr>
        <p:spPr/>
        <p:txBody>
          <a:bodyPr/>
          <a:lstStyle/>
          <a:p>
            <a:fld id="{48D594E5-96AF-5C47-AB95-AE30C511B9B3}" type="datetimeFigureOut">
              <a:rPr lang="en-US" smtClean="0"/>
              <a:t>6/16/21</a:t>
            </a:fld>
            <a:endParaRPr lang="en-US"/>
          </a:p>
        </p:txBody>
      </p:sp>
      <p:sp>
        <p:nvSpPr>
          <p:cNvPr id="5" name="Footer Placeholder 4">
            <a:extLst>
              <a:ext uri="{FF2B5EF4-FFF2-40B4-BE49-F238E27FC236}">
                <a16:creationId xmlns:a16="http://schemas.microsoft.com/office/drawing/2014/main" id="{3DCFD7B4-CA18-0142-A4FB-DBFD93BC0E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BA71D2-357E-824B-9090-32912DD73DF4}"/>
              </a:ext>
            </a:extLst>
          </p:cNvPr>
          <p:cNvSpPr>
            <a:spLocks noGrp="1"/>
          </p:cNvSpPr>
          <p:nvPr>
            <p:ph type="sldNum" sz="quarter" idx="12"/>
          </p:nvPr>
        </p:nvSpPr>
        <p:spPr/>
        <p:txBody>
          <a:bodyPr/>
          <a:lstStyle/>
          <a:p>
            <a:fld id="{DCB5D7B0-B5B9-E04E-9D45-6E6D4C8FE50A}" type="slidenum">
              <a:rPr lang="en-US" smtClean="0"/>
              <a:t>‹#›</a:t>
            </a:fld>
            <a:endParaRPr lang="en-US"/>
          </a:p>
        </p:txBody>
      </p:sp>
    </p:spTree>
    <p:extLst>
      <p:ext uri="{BB962C8B-B14F-4D97-AF65-F5344CB8AC3E}">
        <p14:creationId xmlns:p14="http://schemas.microsoft.com/office/powerpoint/2010/main" val="48483122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A183E-28FA-2640-9581-45D8CF1C9E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D8CECA-FDD7-0546-9541-FF287789F3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E6DDAC-0A4E-6340-8E9E-2626F7BE1E38}"/>
              </a:ext>
            </a:extLst>
          </p:cNvPr>
          <p:cNvSpPr>
            <a:spLocks noGrp="1"/>
          </p:cNvSpPr>
          <p:nvPr>
            <p:ph type="dt" sz="half" idx="10"/>
          </p:nvPr>
        </p:nvSpPr>
        <p:spPr/>
        <p:txBody>
          <a:bodyPr/>
          <a:lstStyle/>
          <a:p>
            <a:fld id="{48D594E5-96AF-5C47-AB95-AE30C511B9B3}" type="datetimeFigureOut">
              <a:rPr lang="en-US" smtClean="0"/>
              <a:t>6/16/21</a:t>
            </a:fld>
            <a:endParaRPr lang="en-US"/>
          </a:p>
        </p:txBody>
      </p:sp>
      <p:sp>
        <p:nvSpPr>
          <p:cNvPr id="5" name="Footer Placeholder 4">
            <a:extLst>
              <a:ext uri="{FF2B5EF4-FFF2-40B4-BE49-F238E27FC236}">
                <a16:creationId xmlns:a16="http://schemas.microsoft.com/office/drawing/2014/main" id="{D1915564-46A7-B741-9E54-110396F428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1E6C3D-7989-AD4A-84FF-6962226EA47D}"/>
              </a:ext>
            </a:extLst>
          </p:cNvPr>
          <p:cNvSpPr>
            <a:spLocks noGrp="1"/>
          </p:cNvSpPr>
          <p:nvPr>
            <p:ph type="sldNum" sz="quarter" idx="12"/>
          </p:nvPr>
        </p:nvSpPr>
        <p:spPr/>
        <p:txBody>
          <a:bodyPr/>
          <a:lstStyle/>
          <a:p>
            <a:fld id="{DCB5D7B0-B5B9-E04E-9D45-6E6D4C8FE50A}" type="slidenum">
              <a:rPr lang="en-US" smtClean="0"/>
              <a:t>‹#›</a:t>
            </a:fld>
            <a:endParaRPr lang="en-US"/>
          </a:p>
        </p:txBody>
      </p:sp>
    </p:spTree>
    <p:extLst>
      <p:ext uri="{BB962C8B-B14F-4D97-AF65-F5344CB8AC3E}">
        <p14:creationId xmlns:p14="http://schemas.microsoft.com/office/powerpoint/2010/main" val="126548374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68A63D-D804-4742-AB71-74CC508276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73CCBB-7C8F-EA4A-94A3-9E5D4158E8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3BEC37-E084-2549-AE68-CE5A5A3A34CB}"/>
              </a:ext>
            </a:extLst>
          </p:cNvPr>
          <p:cNvSpPr>
            <a:spLocks noGrp="1"/>
          </p:cNvSpPr>
          <p:nvPr>
            <p:ph type="dt" sz="half" idx="10"/>
          </p:nvPr>
        </p:nvSpPr>
        <p:spPr/>
        <p:txBody>
          <a:bodyPr/>
          <a:lstStyle/>
          <a:p>
            <a:fld id="{48D594E5-96AF-5C47-AB95-AE30C511B9B3}" type="datetimeFigureOut">
              <a:rPr lang="en-US" smtClean="0"/>
              <a:t>6/16/21</a:t>
            </a:fld>
            <a:endParaRPr lang="en-US"/>
          </a:p>
        </p:txBody>
      </p:sp>
      <p:sp>
        <p:nvSpPr>
          <p:cNvPr id="5" name="Footer Placeholder 4">
            <a:extLst>
              <a:ext uri="{FF2B5EF4-FFF2-40B4-BE49-F238E27FC236}">
                <a16:creationId xmlns:a16="http://schemas.microsoft.com/office/drawing/2014/main" id="{E153B558-C04C-3246-8528-A1A2B7E6A9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17FB48-CBCC-DD42-998D-6516841A1F97}"/>
              </a:ext>
            </a:extLst>
          </p:cNvPr>
          <p:cNvSpPr>
            <a:spLocks noGrp="1"/>
          </p:cNvSpPr>
          <p:nvPr>
            <p:ph type="sldNum" sz="quarter" idx="12"/>
          </p:nvPr>
        </p:nvSpPr>
        <p:spPr/>
        <p:txBody>
          <a:bodyPr/>
          <a:lstStyle/>
          <a:p>
            <a:fld id="{DCB5D7B0-B5B9-E04E-9D45-6E6D4C8FE50A}" type="slidenum">
              <a:rPr lang="en-US" smtClean="0"/>
              <a:t>‹#›</a:t>
            </a:fld>
            <a:endParaRPr lang="en-US"/>
          </a:p>
        </p:txBody>
      </p:sp>
    </p:spTree>
    <p:extLst>
      <p:ext uri="{BB962C8B-B14F-4D97-AF65-F5344CB8AC3E}">
        <p14:creationId xmlns:p14="http://schemas.microsoft.com/office/powerpoint/2010/main" val="3361197937"/>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AC38B-29F3-784E-9AE1-AA16634484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1F2FD0-82A0-3C41-A2C1-C6A6365CDF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6A7813-D64C-1E44-9C0D-2163CF3671CA}"/>
              </a:ext>
            </a:extLst>
          </p:cNvPr>
          <p:cNvSpPr>
            <a:spLocks noGrp="1"/>
          </p:cNvSpPr>
          <p:nvPr>
            <p:ph type="dt" sz="half" idx="10"/>
          </p:nvPr>
        </p:nvSpPr>
        <p:spPr/>
        <p:txBody>
          <a:bodyPr/>
          <a:lstStyle/>
          <a:p>
            <a:fld id="{48D594E5-96AF-5C47-AB95-AE30C511B9B3}" type="datetimeFigureOut">
              <a:rPr lang="en-US" smtClean="0"/>
              <a:t>6/16/21</a:t>
            </a:fld>
            <a:endParaRPr lang="en-US"/>
          </a:p>
        </p:txBody>
      </p:sp>
      <p:sp>
        <p:nvSpPr>
          <p:cNvPr id="5" name="Footer Placeholder 4">
            <a:extLst>
              <a:ext uri="{FF2B5EF4-FFF2-40B4-BE49-F238E27FC236}">
                <a16:creationId xmlns:a16="http://schemas.microsoft.com/office/drawing/2014/main" id="{3DE1F649-A342-4943-BE91-2D61C391EC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A3FFD8-B6EE-694D-8E36-7A0FD2DE0D4F}"/>
              </a:ext>
            </a:extLst>
          </p:cNvPr>
          <p:cNvSpPr>
            <a:spLocks noGrp="1"/>
          </p:cNvSpPr>
          <p:nvPr>
            <p:ph type="sldNum" sz="quarter" idx="12"/>
          </p:nvPr>
        </p:nvSpPr>
        <p:spPr/>
        <p:txBody>
          <a:bodyPr/>
          <a:lstStyle/>
          <a:p>
            <a:fld id="{DCB5D7B0-B5B9-E04E-9D45-6E6D4C8FE50A}" type="slidenum">
              <a:rPr lang="en-US" smtClean="0"/>
              <a:t>‹#›</a:t>
            </a:fld>
            <a:endParaRPr lang="en-US"/>
          </a:p>
        </p:txBody>
      </p:sp>
    </p:spTree>
    <p:extLst>
      <p:ext uri="{BB962C8B-B14F-4D97-AF65-F5344CB8AC3E}">
        <p14:creationId xmlns:p14="http://schemas.microsoft.com/office/powerpoint/2010/main" val="2407979192"/>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DBC0A-DFAD-4547-B07F-F7189D4E18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9245EF-344E-0A42-AA6A-88FC113497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E6FD6D-E88C-9F4B-8C0D-19AF56BE0CCF}"/>
              </a:ext>
            </a:extLst>
          </p:cNvPr>
          <p:cNvSpPr>
            <a:spLocks noGrp="1"/>
          </p:cNvSpPr>
          <p:nvPr>
            <p:ph type="dt" sz="half" idx="10"/>
          </p:nvPr>
        </p:nvSpPr>
        <p:spPr/>
        <p:txBody>
          <a:bodyPr/>
          <a:lstStyle/>
          <a:p>
            <a:fld id="{48D594E5-96AF-5C47-AB95-AE30C511B9B3}" type="datetimeFigureOut">
              <a:rPr lang="en-US" smtClean="0"/>
              <a:t>6/16/21</a:t>
            </a:fld>
            <a:endParaRPr lang="en-US"/>
          </a:p>
        </p:txBody>
      </p:sp>
      <p:sp>
        <p:nvSpPr>
          <p:cNvPr id="5" name="Footer Placeholder 4">
            <a:extLst>
              <a:ext uri="{FF2B5EF4-FFF2-40B4-BE49-F238E27FC236}">
                <a16:creationId xmlns:a16="http://schemas.microsoft.com/office/drawing/2014/main" id="{2A6C76F3-2B13-4F47-99C8-33DE71B3F4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F63536-6E15-C943-B846-04CA4ED57F3E}"/>
              </a:ext>
            </a:extLst>
          </p:cNvPr>
          <p:cNvSpPr>
            <a:spLocks noGrp="1"/>
          </p:cNvSpPr>
          <p:nvPr>
            <p:ph type="sldNum" sz="quarter" idx="12"/>
          </p:nvPr>
        </p:nvSpPr>
        <p:spPr/>
        <p:txBody>
          <a:bodyPr/>
          <a:lstStyle/>
          <a:p>
            <a:fld id="{DCB5D7B0-B5B9-E04E-9D45-6E6D4C8FE50A}" type="slidenum">
              <a:rPr lang="en-US" smtClean="0"/>
              <a:t>‹#›</a:t>
            </a:fld>
            <a:endParaRPr lang="en-US"/>
          </a:p>
        </p:txBody>
      </p:sp>
    </p:spTree>
    <p:extLst>
      <p:ext uri="{BB962C8B-B14F-4D97-AF65-F5344CB8AC3E}">
        <p14:creationId xmlns:p14="http://schemas.microsoft.com/office/powerpoint/2010/main" val="911260428"/>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5A867-7859-F84E-AA9C-6E8B12348F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35CD3C-843C-9942-94F8-32EC167144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F90103-30A6-CB43-A1F7-4C9D10F853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CA79EF-FB33-A648-A954-12C542EEDAE4}"/>
              </a:ext>
            </a:extLst>
          </p:cNvPr>
          <p:cNvSpPr>
            <a:spLocks noGrp="1"/>
          </p:cNvSpPr>
          <p:nvPr>
            <p:ph type="dt" sz="half" idx="10"/>
          </p:nvPr>
        </p:nvSpPr>
        <p:spPr/>
        <p:txBody>
          <a:bodyPr/>
          <a:lstStyle/>
          <a:p>
            <a:fld id="{48D594E5-96AF-5C47-AB95-AE30C511B9B3}" type="datetimeFigureOut">
              <a:rPr lang="en-US" smtClean="0"/>
              <a:t>6/16/21</a:t>
            </a:fld>
            <a:endParaRPr lang="en-US"/>
          </a:p>
        </p:txBody>
      </p:sp>
      <p:sp>
        <p:nvSpPr>
          <p:cNvPr id="6" name="Footer Placeholder 5">
            <a:extLst>
              <a:ext uri="{FF2B5EF4-FFF2-40B4-BE49-F238E27FC236}">
                <a16:creationId xmlns:a16="http://schemas.microsoft.com/office/drawing/2014/main" id="{8A5CD71C-B19B-B942-BF20-4B59E8BD5A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F4C7FB-DCEB-B644-922D-A88114D82E4F}"/>
              </a:ext>
            </a:extLst>
          </p:cNvPr>
          <p:cNvSpPr>
            <a:spLocks noGrp="1"/>
          </p:cNvSpPr>
          <p:nvPr>
            <p:ph type="sldNum" sz="quarter" idx="12"/>
          </p:nvPr>
        </p:nvSpPr>
        <p:spPr/>
        <p:txBody>
          <a:bodyPr/>
          <a:lstStyle/>
          <a:p>
            <a:fld id="{DCB5D7B0-B5B9-E04E-9D45-6E6D4C8FE50A}" type="slidenum">
              <a:rPr lang="en-US" smtClean="0"/>
              <a:t>‹#›</a:t>
            </a:fld>
            <a:endParaRPr lang="en-US"/>
          </a:p>
        </p:txBody>
      </p:sp>
    </p:spTree>
    <p:extLst>
      <p:ext uri="{BB962C8B-B14F-4D97-AF65-F5344CB8AC3E}">
        <p14:creationId xmlns:p14="http://schemas.microsoft.com/office/powerpoint/2010/main" val="189137295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E31C0-DCCE-9A48-BA4D-8AC8ECD306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5DFC5C-AF7E-114F-906B-31A3C173E3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025206-08F4-5A49-A071-A132B4B03E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7AC477-6857-E746-9BE7-EB11F8BBAF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65F42C-04E3-C64A-8E6E-E625F678D1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D50BF4-ABBC-014F-B240-F6F8724B0148}"/>
              </a:ext>
            </a:extLst>
          </p:cNvPr>
          <p:cNvSpPr>
            <a:spLocks noGrp="1"/>
          </p:cNvSpPr>
          <p:nvPr>
            <p:ph type="dt" sz="half" idx="10"/>
          </p:nvPr>
        </p:nvSpPr>
        <p:spPr/>
        <p:txBody>
          <a:bodyPr/>
          <a:lstStyle/>
          <a:p>
            <a:fld id="{48D594E5-96AF-5C47-AB95-AE30C511B9B3}" type="datetimeFigureOut">
              <a:rPr lang="en-US" smtClean="0"/>
              <a:t>6/16/21</a:t>
            </a:fld>
            <a:endParaRPr lang="en-US"/>
          </a:p>
        </p:txBody>
      </p:sp>
      <p:sp>
        <p:nvSpPr>
          <p:cNvPr id="8" name="Footer Placeholder 7">
            <a:extLst>
              <a:ext uri="{FF2B5EF4-FFF2-40B4-BE49-F238E27FC236}">
                <a16:creationId xmlns:a16="http://schemas.microsoft.com/office/drawing/2014/main" id="{7EC9C4D4-60F5-D648-90BB-57D1309749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8DDD13-3A98-7A48-8289-74FF7FA69FD5}"/>
              </a:ext>
            </a:extLst>
          </p:cNvPr>
          <p:cNvSpPr>
            <a:spLocks noGrp="1"/>
          </p:cNvSpPr>
          <p:nvPr>
            <p:ph type="sldNum" sz="quarter" idx="12"/>
          </p:nvPr>
        </p:nvSpPr>
        <p:spPr/>
        <p:txBody>
          <a:bodyPr/>
          <a:lstStyle/>
          <a:p>
            <a:fld id="{DCB5D7B0-B5B9-E04E-9D45-6E6D4C8FE50A}" type="slidenum">
              <a:rPr lang="en-US" smtClean="0"/>
              <a:t>‹#›</a:t>
            </a:fld>
            <a:endParaRPr lang="en-US"/>
          </a:p>
        </p:txBody>
      </p:sp>
    </p:spTree>
    <p:extLst>
      <p:ext uri="{BB962C8B-B14F-4D97-AF65-F5344CB8AC3E}">
        <p14:creationId xmlns:p14="http://schemas.microsoft.com/office/powerpoint/2010/main" val="1946662851"/>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7FA05-5FC3-2246-98C5-A3F5F51F15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787ECF-5BCF-4A45-ABA0-0C8EA3AD7010}"/>
              </a:ext>
            </a:extLst>
          </p:cNvPr>
          <p:cNvSpPr>
            <a:spLocks noGrp="1"/>
          </p:cNvSpPr>
          <p:nvPr>
            <p:ph type="dt" sz="half" idx="10"/>
          </p:nvPr>
        </p:nvSpPr>
        <p:spPr/>
        <p:txBody>
          <a:bodyPr/>
          <a:lstStyle/>
          <a:p>
            <a:fld id="{48D594E5-96AF-5C47-AB95-AE30C511B9B3}" type="datetimeFigureOut">
              <a:rPr lang="en-US" smtClean="0"/>
              <a:t>6/16/21</a:t>
            </a:fld>
            <a:endParaRPr lang="en-US"/>
          </a:p>
        </p:txBody>
      </p:sp>
      <p:sp>
        <p:nvSpPr>
          <p:cNvPr id="4" name="Footer Placeholder 3">
            <a:extLst>
              <a:ext uri="{FF2B5EF4-FFF2-40B4-BE49-F238E27FC236}">
                <a16:creationId xmlns:a16="http://schemas.microsoft.com/office/drawing/2014/main" id="{C39F664E-AE1B-CB4C-98A6-886AF36777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48723D-8ED6-C743-B4D2-4180E9ABDB6C}"/>
              </a:ext>
            </a:extLst>
          </p:cNvPr>
          <p:cNvSpPr>
            <a:spLocks noGrp="1"/>
          </p:cNvSpPr>
          <p:nvPr>
            <p:ph type="sldNum" sz="quarter" idx="12"/>
          </p:nvPr>
        </p:nvSpPr>
        <p:spPr/>
        <p:txBody>
          <a:bodyPr/>
          <a:lstStyle/>
          <a:p>
            <a:fld id="{DCB5D7B0-B5B9-E04E-9D45-6E6D4C8FE50A}" type="slidenum">
              <a:rPr lang="en-US" smtClean="0"/>
              <a:t>‹#›</a:t>
            </a:fld>
            <a:endParaRPr lang="en-US"/>
          </a:p>
        </p:txBody>
      </p:sp>
    </p:spTree>
    <p:extLst>
      <p:ext uri="{BB962C8B-B14F-4D97-AF65-F5344CB8AC3E}">
        <p14:creationId xmlns:p14="http://schemas.microsoft.com/office/powerpoint/2010/main" val="538204927"/>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E3C950-B905-9147-BB90-282BC60DF3D9}"/>
              </a:ext>
            </a:extLst>
          </p:cNvPr>
          <p:cNvSpPr>
            <a:spLocks noGrp="1"/>
          </p:cNvSpPr>
          <p:nvPr>
            <p:ph type="dt" sz="half" idx="10"/>
          </p:nvPr>
        </p:nvSpPr>
        <p:spPr/>
        <p:txBody>
          <a:bodyPr/>
          <a:lstStyle/>
          <a:p>
            <a:fld id="{48D594E5-96AF-5C47-AB95-AE30C511B9B3}" type="datetimeFigureOut">
              <a:rPr lang="en-US" smtClean="0"/>
              <a:t>6/16/21</a:t>
            </a:fld>
            <a:endParaRPr lang="en-US"/>
          </a:p>
        </p:txBody>
      </p:sp>
      <p:sp>
        <p:nvSpPr>
          <p:cNvPr id="3" name="Footer Placeholder 2">
            <a:extLst>
              <a:ext uri="{FF2B5EF4-FFF2-40B4-BE49-F238E27FC236}">
                <a16:creationId xmlns:a16="http://schemas.microsoft.com/office/drawing/2014/main" id="{1AB3C692-2DDF-2447-A9E8-F1E2F16C15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1C98F6-522B-B348-B8AA-6AD9C2DB7D63}"/>
              </a:ext>
            </a:extLst>
          </p:cNvPr>
          <p:cNvSpPr>
            <a:spLocks noGrp="1"/>
          </p:cNvSpPr>
          <p:nvPr>
            <p:ph type="sldNum" sz="quarter" idx="12"/>
          </p:nvPr>
        </p:nvSpPr>
        <p:spPr/>
        <p:txBody>
          <a:bodyPr/>
          <a:lstStyle/>
          <a:p>
            <a:fld id="{DCB5D7B0-B5B9-E04E-9D45-6E6D4C8FE50A}" type="slidenum">
              <a:rPr lang="en-US" smtClean="0"/>
              <a:t>‹#›</a:t>
            </a:fld>
            <a:endParaRPr lang="en-US"/>
          </a:p>
        </p:txBody>
      </p:sp>
    </p:spTree>
    <p:extLst>
      <p:ext uri="{BB962C8B-B14F-4D97-AF65-F5344CB8AC3E}">
        <p14:creationId xmlns:p14="http://schemas.microsoft.com/office/powerpoint/2010/main" val="1392202743"/>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1FEED-88A7-234B-9E52-E4BB6EB501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424B69-354C-3E4F-A647-F58EA74B49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C411D5-3AE3-A245-BA13-8BEB0D31C3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8CD047-A38C-9A4D-9C59-7EE93838CBB6}"/>
              </a:ext>
            </a:extLst>
          </p:cNvPr>
          <p:cNvSpPr>
            <a:spLocks noGrp="1"/>
          </p:cNvSpPr>
          <p:nvPr>
            <p:ph type="dt" sz="half" idx="10"/>
          </p:nvPr>
        </p:nvSpPr>
        <p:spPr/>
        <p:txBody>
          <a:bodyPr/>
          <a:lstStyle/>
          <a:p>
            <a:fld id="{48D594E5-96AF-5C47-AB95-AE30C511B9B3}" type="datetimeFigureOut">
              <a:rPr lang="en-US" smtClean="0"/>
              <a:t>6/16/21</a:t>
            </a:fld>
            <a:endParaRPr lang="en-US"/>
          </a:p>
        </p:txBody>
      </p:sp>
      <p:sp>
        <p:nvSpPr>
          <p:cNvPr id="6" name="Footer Placeholder 5">
            <a:extLst>
              <a:ext uri="{FF2B5EF4-FFF2-40B4-BE49-F238E27FC236}">
                <a16:creationId xmlns:a16="http://schemas.microsoft.com/office/drawing/2014/main" id="{B911DF84-6556-F847-9CE9-9562AD6A5E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2FDDF9-F700-2A4D-808E-A7EE2529282A}"/>
              </a:ext>
            </a:extLst>
          </p:cNvPr>
          <p:cNvSpPr>
            <a:spLocks noGrp="1"/>
          </p:cNvSpPr>
          <p:nvPr>
            <p:ph type="sldNum" sz="quarter" idx="12"/>
          </p:nvPr>
        </p:nvSpPr>
        <p:spPr/>
        <p:txBody>
          <a:bodyPr/>
          <a:lstStyle/>
          <a:p>
            <a:fld id="{DCB5D7B0-B5B9-E04E-9D45-6E6D4C8FE50A}" type="slidenum">
              <a:rPr lang="en-US" smtClean="0"/>
              <a:t>‹#›</a:t>
            </a:fld>
            <a:endParaRPr lang="en-US"/>
          </a:p>
        </p:txBody>
      </p:sp>
    </p:spTree>
    <p:extLst>
      <p:ext uri="{BB962C8B-B14F-4D97-AF65-F5344CB8AC3E}">
        <p14:creationId xmlns:p14="http://schemas.microsoft.com/office/powerpoint/2010/main" val="3799833368"/>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B7BF4-6E41-3F42-B901-9BBC12037E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3B5299-C4AE-F049-A8C6-E29A5B9264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DCD605-7958-5B4A-80D5-C8C9846DF5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DB07EB-4052-6C4F-BF6C-6760A1F61DA8}"/>
              </a:ext>
            </a:extLst>
          </p:cNvPr>
          <p:cNvSpPr>
            <a:spLocks noGrp="1"/>
          </p:cNvSpPr>
          <p:nvPr>
            <p:ph type="dt" sz="half" idx="10"/>
          </p:nvPr>
        </p:nvSpPr>
        <p:spPr/>
        <p:txBody>
          <a:bodyPr/>
          <a:lstStyle/>
          <a:p>
            <a:fld id="{48D594E5-96AF-5C47-AB95-AE30C511B9B3}" type="datetimeFigureOut">
              <a:rPr lang="en-US" smtClean="0"/>
              <a:t>6/16/21</a:t>
            </a:fld>
            <a:endParaRPr lang="en-US"/>
          </a:p>
        </p:txBody>
      </p:sp>
      <p:sp>
        <p:nvSpPr>
          <p:cNvPr id="6" name="Footer Placeholder 5">
            <a:extLst>
              <a:ext uri="{FF2B5EF4-FFF2-40B4-BE49-F238E27FC236}">
                <a16:creationId xmlns:a16="http://schemas.microsoft.com/office/drawing/2014/main" id="{E9B87AC8-9388-2940-B36A-0803B0164E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4172E6-5279-F740-93D5-593BFB51669F}"/>
              </a:ext>
            </a:extLst>
          </p:cNvPr>
          <p:cNvSpPr>
            <a:spLocks noGrp="1"/>
          </p:cNvSpPr>
          <p:nvPr>
            <p:ph type="sldNum" sz="quarter" idx="12"/>
          </p:nvPr>
        </p:nvSpPr>
        <p:spPr/>
        <p:txBody>
          <a:bodyPr/>
          <a:lstStyle/>
          <a:p>
            <a:fld id="{DCB5D7B0-B5B9-E04E-9D45-6E6D4C8FE50A}" type="slidenum">
              <a:rPr lang="en-US" smtClean="0"/>
              <a:t>‹#›</a:t>
            </a:fld>
            <a:endParaRPr lang="en-US"/>
          </a:p>
        </p:txBody>
      </p:sp>
    </p:spTree>
    <p:extLst>
      <p:ext uri="{BB962C8B-B14F-4D97-AF65-F5344CB8AC3E}">
        <p14:creationId xmlns:p14="http://schemas.microsoft.com/office/powerpoint/2010/main" val="1591718768"/>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67DA2A-4CB6-E54E-8BFB-D09755E6C7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85DF29-0244-394A-8331-2E05C94C54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A59C9B-1BF7-6148-B018-7F8768EDE8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D594E5-96AF-5C47-AB95-AE30C511B9B3}" type="datetimeFigureOut">
              <a:rPr lang="en-US" smtClean="0"/>
              <a:t>6/16/21</a:t>
            </a:fld>
            <a:endParaRPr lang="en-US"/>
          </a:p>
        </p:txBody>
      </p:sp>
      <p:sp>
        <p:nvSpPr>
          <p:cNvPr id="5" name="Footer Placeholder 4">
            <a:extLst>
              <a:ext uri="{FF2B5EF4-FFF2-40B4-BE49-F238E27FC236}">
                <a16:creationId xmlns:a16="http://schemas.microsoft.com/office/drawing/2014/main" id="{BCB62E0E-5A24-B644-85F0-91E52944E1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11E0C5-C25B-0944-BF0F-F46E96BE17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B5D7B0-B5B9-E04E-9D45-6E6D4C8FE50A}" type="slidenum">
              <a:rPr lang="en-US" smtClean="0"/>
              <a:t>‹#›</a:t>
            </a:fld>
            <a:endParaRPr lang="en-US"/>
          </a:p>
        </p:txBody>
      </p:sp>
      <p:sp>
        <p:nvSpPr>
          <p:cNvPr id="7" name="Google Shape;6;p1">
            <a:extLst>
              <a:ext uri="{FF2B5EF4-FFF2-40B4-BE49-F238E27FC236}">
                <a16:creationId xmlns:a16="http://schemas.microsoft.com/office/drawing/2014/main" id="{EF6AA0CE-DB0C-6D49-90FF-9C022EB64B43}"/>
              </a:ext>
            </a:extLst>
          </p:cNvPr>
          <p:cNvSpPr txBox="1"/>
          <p:nvPr userDrawn="1"/>
        </p:nvSpPr>
        <p:spPr>
          <a:xfrm>
            <a:off x="-12880" y="6310758"/>
            <a:ext cx="12299326" cy="573000"/>
          </a:xfrm>
          <a:prstGeom prst="rect">
            <a:avLst/>
          </a:prstGeom>
          <a:solidFill>
            <a:srgbClr val="10253F"/>
          </a:solidFill>
          <a:ln>
            <a:noFill/>
          </a:ln>
          <a:effectLst>
            <a:outerShdw blurRad="63500" dist="23000" dir="5400000">
              <a:srgbClr val="808080">
                <a:alpha val="3490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8" name="Google Shape;7;p1">
            <a:extLst>
              <a:ext uri="{FF2B5EF4-FFF2-40B4-BE49-F238E27FC236}">
                <a16:creationId xmlns:a16="http://schemas.microsoft.com/office/drawing/2014/main" id="{B3D2C402-6DCC-6B42-8F7C-F3683AA475E2}"/>
              </a:ext>
            </a:extLst>
          </p:cNvPr>
          <p:cNvPicPr preferRelativeResize="0"/>
          <p:nvPr userDrawn="1"/>
        </p:nvPicPr>
        <p:blipFill rotWithShape="1">
          <a:blip r:embed="rId13">
            <a:alphaModFix/>
          </a:blip>
          <a:srcRect/>
          <a:stretch/>
        </p:blipFill>
        <p:spPr>
          <a:xfrm>
            <a:off x="11600255" y="6399613"/>
            <a:ext cx="480520" cy="344458"/>
          </a:xfrm>
          <a:prstGeom prst="rect">
            <a:avLst/>
          </a:prstGeom>
          <a:noFill/>
          <a:ln>
            <a:noFill/>
          </a:ln>
        </p:spPr>
      </p:pic>
    </p:spTree>
    <p:extLst>
      <p:ext uri="{BB962C8B-B14F-4D97-AF65-F5344CB8AC3E}">
        <p14:creationId xmlns:p14="http://schemas.microsoft.com/office/powerpoint/2010/main" val="39480284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hyperlink" Target="https://github.com/jieltan/OpenCompArchCours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
        <p:cNvGrpSpPr/>
        <p:nvPr/>
      </p:nvGrpSpPr>
      <p:grpSpPr>
        <a:xfrm>
          <a:off x="0" y="0"/>
          <a:ext cx="0" cy="0"/>
          <a:chOff x="0" y="0"/>
          <a:chExt cx="0" cy="0"/>
        </a:xfrm>
      </p:grpSpPr>
      <p:sp useBgFill="1">
        <p:nvSpPr>
          <p:cNvPr id="30" name="Rectangle 32">
            <a:extLst>
              <a:ext uri="{FF2B5EF4-FFF2-40B4-BE49-F238E27FC236}">
                <a16:creationId xmlns:a16="http://schemas.microsoft.com/office/drawing/2014/main" id="{1ED8053C-AF28-403A-90F2-67A100EDEC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oogle Shape;17;p4"/>
          <p:cNvSpPr txBox="1">
            <a:spLocks noGrp="1"/>
          </p:cNvSpPr>
          <p:nvPr>
            <p:ph type="ctrTitle"/>
          </p:nvPr>
        </p:nvSpPr>
        <p:spPr>
          <a:xfrm>
            <a:off x="4493868" y="1857270"/>
            <a:ext cx="7503717" cy="1831648"/>
          </a:xfrm>
          <a:prstGeom prst="rect">
            <a:avLst/>
          </a:prstGeom>
        </p:spPr>
        <p:txBody>
          <a:bodyPr spcFirstLastPara="1" vert="horz" lIns="121900" tIns="121900" rIns="121900" bIns="121900" rtlCol="0" anchorCtr="0">
            <a:normAutofit/>
          </a:bodyPr>
          <a:lstStyle/>
          <a:p>
            <a:pPr>
              <a:buNone/>
            </a:pPr>
            <a:r>
              <a:rPr lang="en-US" sz="3600" dirty="0"/>
              <a:t>Teaching Out-of-Order Processor Design with the RISC-V ISA</a:t>
            </a:r>
            <a:endParaRPr lang="en-US" sz="3600" dirty="0">
              <a:cs typeface="Calibri Light"/>
            </a:endParaRPr>
          </a:p>
        </p:txBody>
      </p:sp>
      <p:sp>
        <p:nvSpPr>
          <p:cNvPr id="18" name="Google Shape;18;p4"/>
          <p:cNvSpPr txBox="1">
            <a:spLocks noGrp="1"/>
          </p:cNvSpPr>
          <p:nvPr>
            <p:ph type="subTitle" idx="1"/>
          </p:nvPr>
        </p:nvSpPr>
        <p:spPr>
          <a:xfrm>
            <a:off x="4732589" y="3796268"/>
            <a:ext cx="7231574" cy="826065"/>
          </a:xfrm>
          <a:prstGeom prst="rect">
            <a:avLst/>
          </a:prstGeom>
        </p:spPr>
        <p:txBody>
          <a:bodyPr spcFirstLastPara="1" vert="horz" lIns="121900" tIns="121900" rIns="121900" bIns="121900" rtlCol="0" anchor="t" anchorCtr="0">
            <a:noAutofit/>
          </a:bodyPr>
          <a:lstStyle/>
          <a:p>
            <a:pPr algn="l"/>
            <a:r>
              <a:rPr lang="en" sz="2200" dirty="0"/>
              <a:t>Steve Zekany*, </a:t>
            </a:r>
            <a:r>
              <a:rPr lang="en" sz="2200" dirty="0" err="1"/>
              <a:t>Jielun</a:t>
            </a:r>
            <a:r>
              <a:rPr lang="en" sz="2200" dirty="0"/>
              <a:t> Tan*, James Connolly, Ronald </a:t>
            </a:r>
            <a:r>
              <a:rPr lang="en" sz="2200" dirty="0" err="1"/>
              <a:t>Dreslinski</a:t>
            </a:r>
            <a:endParaRPr lang="en" sz="2200" dirty="0">
              <a:cs typeface="Calibri"/>
            </a:endParaRPr>
          </a:p>
          <a:p>
            <a:r>
              <a:rPr lang="en" sz="2200" dirty="0">
                <a:cs typeface="Calibri"/>
              </a:rPr>
              <a:t>University of Michigan</a:t>
            </a:r>
          </a:p>
          <a:p>
            <a:pPr algn="l"/>
            <a:endParaRPr lang="en" sz="1900" dirty="0">
              <a:cs typeface="Calibri"/>
            </a:endParaRPr>
          </a:p>
        </p:txBody>
      </p:sp>
      <p:pic>
        <p:nvPicPr>
          <p:cNvPr id="2" name="Picture 2" descr="Logo&#10;&#10;Description automatically generated">
            <a:extLst>
              <a:ext uri="{FF2B5EF4-FFF2-40B4-BE49-F238E27FC236}">
                <a16:creationId xmlns:a16="http://schemas.microsoft.com/office/drawing/2014/main" id="{1AFCAEC2-6D07-4CE0-82CE-A46CF8AED14E}"/>
              </a:ext>
            </a:extLst>
          </p:cNvPr>
          <p:cNvPicPr>
            <a:picLocks noChangeAspect="1"/>
          </p:cNvPicPr>
          <p:nvPr/>
        </p:nvPicPr>
        <p:blipFill>
          <a:blip r:embed="rId3"/>
          <a:stretch>
            <a:fillRect/>
          </a:stretch>
        </p:blipFill>
        <p:spPr>
          <a:xfrm>
            <a:off x="573818" y="1217467"/>
            <a:ext cx="3920050" cy="4159205"/>
          </a:xfrm>
          <a:prstGeom prst="rect">
            <a:avLst/>
          </a:prstGeom>
        </p:spPr>
      </p:pic>
    </p:spTree>
    <p:extLst>
      <p:ext uri="{BB962C8B-B14F-4D97-AF65-F5344CB8AC3E}">
        <p14:creationId xmlns:p14="http://schemas.microsoft.com/office/powerpoint/2010/main" val="49419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2"/>
          <p:cNvSpPr txBox="1">
            <a:spLocks noGrp="1"/>
          </p:cNvSpPr>
          <p:nvPr>
            <p:ph type="ctrTitle"/>
          </p:nvPr>
        </p:nvSpPr>
        <p:spPr>
          <a:xfrm>
            <a:off x="1110333" y="326567"/>
            <a:ext cx="10711600" cy="764400"/>
          </a:xfrm>
          <a:prstGeom prst="rect">
            <a:avLst/>
          </a:prstGeom>
        </p:spPr>
        <p:txBody>
          <a:bodyPr spcFirstLastPara="1" vert="horz" wrap="square" lIns="121900" tIns="121900" rIns="121900" bIns="121900" rtlCol="0" anchor="b" anchorCtr="0">
            <a:noAutofit/>
          </a:bodyPr>
          <a:lstStyle/>
          <a:p>
            <a:pPr algn="l">
              <a:buNone/>
            </a:pPr>
            <a:r>
              <a:rPr lang="en-US" sz="3733"/>
              <a:t>Compiler Support</a:t>
            </a:r>
          </a:p>
        </p:txBody>
      </p:sp>
      <p:sp>
        <p:nvSpPr>
          <p:cNvPr id="74" name="Google Shape;74;p12"/>
          <p:cNvSpPr txBox="1">
            <a:spLocks noGrp="1"/>
          </p:cNvSpPr>
          <p:nvPr>
            <p:ph type="subTitle" idx="1"/>
          </p:nvPr>
        </p:nvSpPr>
        <p:spPr>
          <a:xfrm>
            <a:off x="924722" y="1090967"/>
            <a:ext cx="5882138" cy="4186800"/>
          </a:xfrm>
          <a:prstGeom prst="rect">
            <a:avLst/>
          </a:prstGeom>
        </p:spPr>
        <p:txBody>
          <a:bodyPr spcFirstLastPara="1" vert="horz" wrap="square" lIns="121900" tIns="121900" rIns="121900" bIns="121900" rtlCol="0" anchor="t" anchorCtr="0">
            <a:noAutofit/>
          </a:bodyPr>
          <a:lstStyle/>
          <a:p>
            <a:pPr marL="342900" indent="-342900" algn="l">
              <a:buChar char="•"/>
            </a:pPr>
            <a:r>
              <a:rPr lang="en-US" dirty="0"/>
              <a:t>We use GCC for test program compilation and binary tools for debugging</a:t>
            </a:r>
            <a:endParaRPr lang="en-US" dirty="0">
              <a:cs typeface="Calibri" panose="020F0502020204030204"/>
            </a:endParaRPr>
          </a:p>
          <a:p>
            <a:pPr marL="800100" lvl="1" indent="-342900" algn="l">
              <a:buChar char="•"/>
            </a:pPr>
            <a:r>
              <a:rPr lang="en-US" dirty="0">
                <a:ea typeface="+mn-lt"/>
                <a:cs typeface="+mn-lt"/>
              </a:rPr>
              <a:t>RISC-V supports the full GNU toolchain</a:t>
            </a:r>
            <a:endParaRPr lang="en-US" dirty="0">
              <a:cs typeface="Calibri"/>
            </a:endParaRPr>
          </a:p>
          <a:p>
            <a:pPr marL="380365" indent="-380365" algn="l">
              <a:buChar char="•"/>
            </a:pPr>
            <a:r>
              <a:rPr lang="en-US" dirty="0"/>
              <a:t>Custom linker for memory allocation and custom runtime for initialization</a:t>
            </a:r>
            <a:endParaRPr lang="en-US" dirty="0">
              <a:cs typeface="Calibri"/>
            </a:endParaRPr>
          </a:p>
          <a:p>
            <a:pPr marL="837565" lvl="1" indent="-380365" algn="l">
              <a:buChar char="•"/>
            </a:pPr>
            <a:r>
              <a:rPr lang="en-US" dirty="0">
                <a:cs typeface="Calibri"/>
              </a:rPr>
              <a:t>Allows us to place entire programs within the project's memory space (64 KB)</a:t>
            </a:r>
          </a:p>
          <a:p>
            <a:pPr marL="837565" lvl="1" indent="-380365" algn="l">
              <a:buChar char="•"/>
            </a:pPr>
            <a:r>
              <a:rPr lang="en-US" dirty="0">
                <a:cs typeface="Calibri"/>
              </a:rPr>
              <a:t>Define boot behavior</a:t>
            </a:r>
          </a:p>
          <a:p>
            <a:pPr marL="380365" indent="-380365" algn="l">
              <a:buChar char="•"/>
            </a:pPr>
            <a:r>
              <a:rPr lang="en-US" dirty="0">
                <a:cs typeface="Calibri"/>
              </a:rPr>
              <a:t>Custom malloc() and free(), trap handler</a:t>
            </a:r>
          </a:p>
          <a:p>
            <a:pPr marL="380365" indent="-380365" algn="l">
              <a:buChar char="•"/>
            </a:pPr>
            <a:r>
              <a:rPr lang="en-US" dirty="0"/>
              <a:t>Modular compilation </a:t>
            </a:r>
          </a:p>
          <a:p>
            <a:pPr marL="837565" lvl="1" indent="-380365" algn="l">
              <a:buChar char="•"/>
            </a:pPr>
            <a:r>
              <a:rPr lang="en-US" dirty="0">
                <a:cs typeface="Calibri"/>
              </a:rPr>
              <a:t>RISC-V supports compilation only using a subset of its ISA</a:t>
            </a:r>
          </a:p>
          <a:p>
            <a:pPr marL="837565" lvl="1" indent="-380365" algn="l">
              <a:buChar char="•"/>
            </a:pPr>
            <a:r>
              <a:rPr lang="en-US" dirty="0">
                <a:cs typeface="Calibri"/>
              </a:rPr>
              <a:t>RV32IM itself supports almost all C libraries</a:t>
            </a:r>
          </a:p>
          <a:p>
            <a:pPr marL="1294765" lvl="2" algn="l">
              <a:buChar char="•"/>
            </a:pPr>
            <a:r>
              <a:rPr lang="en-US" dirty="0">
                <a:cs typeface="Calibri"/>
              </a:rPr>
              <a:t> We can compile and run arbitrary programs</a:t>
            </a:r>
          </a:p>
        </p:txBody>
      </p:sp>
      <p:pic>
        <p:nvPicPr>
          <p:cNvPr id="3" name="Picture 3" descr="Text&#10;&#10;Description automatically generated">
            <a:extLst>
              <a:ext uri="{FF2B5EF4-FFF2-40B4-BE49-F238E27FC236}">
                <a16:creationId xmlns:a16="http://schemas.microsoft.com/office/drawing/2014/main" id="{8CE8AC77-31FB-46C9-8462-D00F42513B55}"/>
              </a:ext>
            </a:extLst>
          </p:cNvPr>
          <p:cNvPicPr>
            <a:picLocks noChangeAspect="1"/>
          </p:cNvPicPr>
          <p:nvPr/>
        </p:nvPicPr>
        <p:blipFill>
          <a:blip r:embed="rId3"/>
          <a:stretch>
            <a:fillRect/>
          </a:stretch>
        </p:blipFill>
        <p:spPr>
          <a:xfrm>
            <a:off x="6992471" y="123533"/>
            <a:ext cx="5015073" cy="6121667"/>
          </a:xfrm>
          <a:prstGeom prst="rect">
            <a:avLst/>
          </a:prstGeom>
        </p:spPr>
      </p:pic>
      <p:sp>
        <p:nvSpPr>
          <p:cNvPr id="6" name="Rectangle 5">
            <a:extLst>
              <a:ext uri="{FF2B5EF4-FFF2-40B4-BE49-F238E27FC236}">
                <a16:creationId xmlns:a16="http://schemas.microsoft.com/office/drawing/2014/main" id="{28F260D9-2B33-2142-B631-CECEBE466BE6}"/>
              </a:ext>
            </a:extLst>
          </p:cNvPr>
          <p:cNvSpPr/>
          <p:nvPr/>
        </p:nvSpPr>
        <p:spPr>
          <a:xfrm>
            <a:off x="6806860" y="1"/>
            <a:ext cx="5385140" cy="6245199"/>
          </a:xfrm>
          <a:prstGeom prst="rect">
            <a:avLst/>
          </a:prstGeom>
          <a:gradFill flip="none" rotWithShape="1">
            <a:gsLst>
              <a:gs pos="100000">
                <a:schemeClr val="bg1">
                  <a:alpha val="0"/>
                </a:schemeClr>
              </a:gs>
              <a:gs pos="0">
                <a:schemeClr val="accent1">
                  <a:lumMod val="0"/>
                  <a:lumOff val="10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Logo&#10;&#10;Description automatically generated">
            <a:extLst>
              <a:ext uri="{FF2B5EF4-FFF2-40B4-BE49-F238E27FC236}">
                <a16:creationId xmlns:a16="http://schemas.microsoft.com/office/drawing/2014/main" id="{DB82C277-9F9E-4C88-A22F-CD8F3159BBCD}"/>
              </a:ext>
            </a:extLst>
          </p:cNvPr>
          <p:cNvPicPr>
            <a:picLocks noChangeAspect="1"/>
          </p:cNvPicPr>
          <p:nvPr/>
        </p:nvPicPr>
        <p:blipFill>
          <a:blip r:embed="rId4"/>
          <a:stretch>
            <a:fillRect/>
          </a:stretch>
        </p:blipFill>
        <p:spPr>
          <a:xfrm>
            <a:off x="8899756" y="-43544"/>
            <a:ext cx="1600200" cy="1879600"/>
          </a:xfrm>
          <a:prstGeom prst="rect">
            <a:avLst/>
          </a:prstGeom>
        </p:spPr>
      </p:pic>
      <p:sp>
        <p:nvSpPr>
          <p:cNvPr id="7" name="Slide Number Placeholder 6">
            <a:extLst>
              <a:ext uri="{FF2B5EF4-FFF2-40B4-BE49-F238E27FC236}">
                <a16:creationId xmlns:a16="http://schemas.microsoft.com/office/drawing/2014/main" id="{4CBDD981-7D7F-CE4A-ABA7-3914012F14D8}"/>
              </a:ext>
            </a:extLst>
          </p:cNvPr>
          <p:cNvSpPr>
            <a:spLocks noGrp="1"/>
          </p:cNvSpPr>
          <p:nvPr>
            <p:ph type="sldNum" sz="quarter" idx="12"/>
          </p:nvPr>
        </p:nvSpPr>
        <p:spPr>
          <a:xfrm>
            <a:off x="8610600" y="6356350"/>
            <a:ext cx="2743200" cy="365125"/>
          </a:xfrm>
        </p:spPr>
        <p:txBody>
          <a:bodyPr/>
          <a:lstStyle/>
          <a:p>
            <a:fld id="{DCB5D7B0-B5B9-E04E-9D45-6E6D4C8FE50A}" type="slidenum">
              <a:rPr lang="en-US" smtClean="0"/>
              <a:t>10</a:t>
            </a:fld>
            <a:endParaRPr lang="en-US"/>
          </a:p>
        </p:txBody>
      </p:sp>
      <p:sp>
        <p:nvSpPr>
          <p:cNvPr id="4" name="TextBox 3">
            <a:extLst>
              <a:ext uri="{FF2B5EF4-FFF2-40B4-BE49-F238E27FC236}">
                <a16:creationId xmlns:a16="http://schemas.microsoft.com/office/drawing/2014/main" id="{683802C3-4CC6-8E48-98FB-150A8184B249}"/>
              </a:ext>
            </a:extLst>
          </p:cNvPr>
          <p:cNvSpPr txBox="1"/>
          <p:nvPr/>
        </p:nvSpPr>
        <p:spPr>
          <a:xfrm>
            <a:off x="9064690" y="5521393"/>
            <a:ext cx="2351413" cy="369332"/>
          </a:xfrm>
          <a:prstGeom prst="rect">
            <a:avLst/>
          </a:prstGeom>
          <a:noFill/>
        </p:spPr>
        <p:txBody>
          <a:bodyPr wrap="square" rtlCol="0">
            <a:spAutoFit/>
          </a:bodyPr>
          <a:lstStyle/>
          <a:p>
            <a:r>
              <a:rPr lang="en-US" i="1" err="1"/>
              <a:t>objdump</a:t>
            </a:r>
            <a:r>
              <a:rPr lang="en-US" i="1"/>
              <a:t> of </a:t>
            </a:r>
            <a:r>
              <a:rPr lang="en-US" i="1" err="1"/>
              <a:t>quicksort.c</a:t>
            </a:r>
            <a:endParaRPr lang="en-US" i="1"/>
          </a:p>
        </p:txBody>
      </p:sp>
    </p:spTree>
    <p:extLst>
      <p:ext uri="{BB962C8B-B14F-4D97-AF65-F5344CB8AC3E}">
        <p14:creationId xmlns:p14="http://schemas.microsoft.com/office/powerpoint/2010/main" val="3168179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2"/>
          <p:cNvSpPr txBox="1">
            <a:spLocks noGrp="1"/>
          </p:cNvSpPr>
          <p:nvPr>
            <p:ph type="ctrTitle"/>
          </p:nvPr>
        </p:nvSpPr>
        <p:spPr>
          <a:xfrm>
            <a:off x="1110333" y="326567"/>
            <a:ext cx="10711600" cy="764400"/>
          </a:xfrm>
          <a:prstGeom prst="rect">
            <a:avLst/>
          </a:prstGeom>
        </p:spPr>
        <p:txBody>
          <a:bodyPr spcFirstLastPara="1" vert="horz" wrap="square" lIns="121900" tIns="121900" rIns="121900" bIns="121900" rtlCol="0" anchor="b" anchorCtr="0">
            <a:noAutofit/>
          </a:bodyPr>
          <a:lstStyle/>
          <a:p>
            <a:pPr algn="l">
              <a:buNone/>
            </a:pPr>
            <a:r>
              <a:rPr lang="en-US" sz="3733"/>
              <a:t>Testing Environment</a:t>
            </a:r>
          </a:p>
        </p:txBody>
      </p:sp>
      <p:sp>
        <p:nvSpPr>
          <p:cNvPr id="74" name="Google Shape;74;p12"/>
          <p:cNvSpPr txBox="1">
            <a:spLocks noGrp="1"/>
          </p:cNvSpPr>
          <p:nvPr>
            <p:ph type="subTitle" idx="1"/>
          </p:nvPr>
        </p:nvSpPr>
        <p:spPr>
          <a:xfrm>
            <a:off x="1110333" y="1345467"/>
            <a:ext cx="10711600" cy="4186800"/>
          </a:xfrm>
          <a:prstGeom prst="rect">
            <a:avLst/>
          </a:prstGeom>
        </p:spPr>
        <p:txBody>
          <a:bodyPr spcFirstLastPara="1" vert="horz" wrap="square" lIns="121900" tIns="121900" rIns="121900" bIns="121900" rtlCol="0" anchor="t" anchorCtr="0">
            <a:noAutofit/>
          </a:bodyPr>
          <a:lstStyle/>
          <a:p>
            <a:pPr marL="380365" indent="-380365" algn="l">
              <a:buChar char="•"/>
            </a:pPr>
            <a:r>
              <a:rPr lang="en-US"/>
              <a:t>Unit test for each module of the pipeline (required in the first milestone)</a:t>
            </a:r>
          </a:p>
          <a:p>
            <a:pPr marL="380365" indent="-380365" algn="l">
              <a:buChar char="•"/>
            </a:pPr>
            <a:r>
              <a:rPr lang="en-US"/>
              <a:t>Assembly and C programs for processor level verification and performance evaluation</a:t>
            </a:r>
            <a:endParaRPr lang="en-US">
              <a:cs typeface="Calibri"/>
            </a:endParaRPr>
          </a:p>
          <a:p>
            <a:pPr marL="837565" lvl="1" algn="l">
              <a:buChar char="•"/>
            </a:pPr>
            <a:r>
              <a:rPr lang="en-US"/>
              <a:t> Originally only hand-written alpha64 assembly programs were supported</a:t>
            </a:r>
            <a:endParaRPr lang="en-US">
              <a:cs typeface="Calibri" panose="020F0502020204030204"/>
            </a:endParaRPr>
          </a:p>
          <a:p>
            <a:pPr marL="380365" indent="-380365" algn="l">
              <a:buChar char="•"/>
            </a:pPr>
            <a:r>
              <a:rPr lang="en-US"/>
              <a:t>35+ test cases, constantly expanding by inclusion of student submitted test cases</a:t>
            </a:r>
            <a:endParaRPr lang="en-US">
              <a:cs typeface="Calibri" panose="020F0502020204030204"/>
            </a:endParaRPr>
          </a:p>
          <a:p>
            <a:pPr marL="837565" lvl="1" indent="-380365" algn="l">
              <a:buChar char="•"/>
            </a:pPr>
            <a:r>
              <a:rPr lang="en-US">
                <a:cs typeface="Calibri" panose="020F0502020204030204"/>
              </a:rPr>
              <a:t>Includes public and private cases</a:t>
            </a:r>
          </a:p>
          <a:p>
            <a:pPr algn="l"/>
            <a:endParaRPr lang="en-US">
              <a:cs typeface="Calibri" panose="020F0502020204030204"/>
            </a:endParaRPr>
          </a:p>
          <a:p>
            <a:pPr marL="380365" indent="-380365" algn="l">
              <a:buChar char="•"/>
            </a:pPr>
            <a:endParaRPr lang="en-US">
              <a:cs typeface="Calibri" panose="020F0502020204030204"/>
            </a:endParaRPr>
          </a:p>
          <a:p>
            <a:pPr marL="380365" indent="-380365" algn="l">
              <a:buChar char="•"/>
            </a:pPr>
            <a:endParaRPr lang="en-US">
              <a:cs typeface="Calibri" panose="020F0502020204030204"/>
            </a:endParaRPr>
          </a:p>
        </p:txBody>
      </p:sp>
      <p:graphicFrame>
        <p:nvGraphicFramePr>
          <p:cNvPr id="3" name="Table 3">
            <a:extLst>
              <a:ext uri="{FF2B5EF4-FFF2-40B4-BE49-F238E27FC236}">
                <a16:creationId xmlns:a16="http://schemas.microsoft.com/office/drawing/2014/main" id="{761D6FAF-E0D7-41A8-97B1-65B22463FD7C}"/>
              </a:ext>
            </a:extLst>
          </p:cNvPr>
          <p:cNvGraphicFramePr>
            <a:graphicFrameLocks noGrp="1"/>
          </p:cNvGraphicFramePr>
          <p:nvPr>
            <p:extLst>
              <p:ext uri="{D42A27DB-BD31-4B8C-83A1-F6EECF244321}">
                <p14:modId xmlns:p14="http://schemas.microsoft.com/office/powerpoint/2010/main" val="907710557"/>
              </p:ext>
            </p:extLst>
          </p:nvPr>
        </p:nvGraphicFramePr>
        <p:xfrm>
          <a:off x="1409997" y="4006344"/>
          <a:ext cx="9897796" cy="2103120"/>
        </p:xfrm>
        <a:graphic>
          <a:graphicData uri="http://schemas.openxmlformats.org/drawingml/2006/table">
            <a:tbl>
              <a:tblPr firstRow="1" bandRow="1">
                <a:tableStyleId>{5C22544A-7EE6-4342-B048-85BDC9FD1C3A}</a:tableStyleId>
              </a:tblPr>
              <a:tblGrid>
                <a:gridCol w="2474449">
                  <a:extLst>
                    <a:ext uri="{9D8B030D-6E8A-4147-A177-3AD203B41FA5}">
                      <a16:colId xmlns:a16="http://schemas.microsoft.com/office/drawing/2014/main" val="1301398836"/>
                    </a:ext>
                  </a:extLst>
                </a:gridCol>
                <a:gridCol w="2474449">
                  <a:extLst>
                    <a:ext uri="{9D8B030D-6E8A-4147-A177-3AD203B41FA5}">
                      <a16:colId xmlns:a16="http://schemas.microsoft.com/office/drawing/2014/main" val="2941800593"/>
                    </a:ext>
                  </a:extLst>
                </a:gridCol>
                <a:gridCol w="2474449">
                  <a:extLst>
                    <a:ext uri="{9D8B030D-6E8A-4147-A177-3AD203B41FA5}">
                      <a16:colId xmlns:a16="http://schemas.microsoft.com/office/drawing/2014/main" val="293811397"/>
                    </a:ext>
                  </a:extLst>
                </a:gridCol>
                <a:gridCol w="2474449">
                  <a:extLst>
                    <a:ext uri="{9D8B030D-6E8A-4147-A177-3AD203B41FA5}">
                      <a16:colId xmlns:a16="http://schemas.microsoft.com/office/drawing/2014/main" val="2377623105"/>
                    </a:ext>
                  </a:extLst>
                </a:gridCol>
              </a:tblGrid>
              <a:tr h="341823">
                <a:tc>
                  <a:txBody>
                    <a:bodyPr/>
                    <a:lstStyle/>
                    <a:p>
                      <a:pPr lvl="0">
                        <a:buNone/>
                      </a:pPr>
                      <a:r>
                        <a:rPr lang="en-US"/>
                        <a:t>Basic</a:t>
                      </a:r>
                    </a:p>
                  </a:txBody>
                  <a:tcPr>
                    <a:solidFill>
                      <a:schemeClr val="accent1"/>
                    </a:solidFill>
                  </a:tcPr>
                </a:tc>
                <a:tc>
                  <a:txBody>
                    <a:bodyPr/>
                    <a:lstStyle/>
                    <a:p>
                      <a:r>
                        <a:rPr lang="en-US"/>
                        <a:t>Functional</a:t>
                      </a:r>
                    </a:p>
                  </a:txBody>
                  <a:tcPr>
                    <a:solidFill>
                      <a:schemeClr val="accent1"/>
                    </a:solidFill>
                  </a:tcPr>
                </a:tc>
                <a:tc>
                  <a:txBody>
                    <a:bodyPr/>
                    <a:lstStyle/>
                    <a:p>
                      <a:r>
                        <a:rPr lang="en-US"/>
                        <a:t>Typical</a:t>
                      </a:r>
                    </a:p>
                  </a:txBody>
                  <a:tcPr>
                    <a:solidFill>
                      <a:schemeClr val="accent1"/>
                    </a:solidFill>
                  </a:tcPr>
                </a:tc>
                <a:tc>
                  <a:txBody>
                    <a:bodyPr/>
                    <a:lstStyle/>
                    <a:p>
                      <a:r>
                        <a:rPr lang="en-US"/>
                        <a:t>Performance</a:t>
                      </a:r>
                    </a:p>
                  </a:txBody>
                  <a:tcPr>
                    <a:solidFill>
                      <a:schemeClr val="accent1"/>
                    </a:solidFill>
                  </a:tcPr>
                </a:tc>
                <a:extLst>
                  <a:ext uri="{0D108BD9-81ED-4DB2-BD59-A6C34878D82A}">
                    <a16:rowId xmlns:a16="http://schemas.microsoft.com/office/drawing/2014/main" val="745568541"/>
                  </a:ext>
                </a:extLst>
              </a:tr>
              <a:tr h="1718733">
                <a:tc>
                  <a:txBody>
                    <a:bodyPr/>
                    <a:lstStyle/>
                    <a:p>
                      <a:r>
                        <a:rPr lang="en-US"/>
                        <a:t>“Hello world” programs of simple instructions</a:t>
                      </a:r>
                    </a:p>
                    <a:p>
                      <a:pPr lvl="0">
                        <a:buNone/>
                      </a:pPr>
                      <a:r>
                        <a:rPr lang="en-US"/>
                        <a:t>(&lt;50 instructions)</a:t>
                      </a:r>
                    </a:p>
                  </a:txBody>
                  <a:tcPr>
                    <a:solidFill>
                      <a:schemeClr val="accent6">
                        <a:lumMod val="60000"/>
                        <a:lumOff val="40000"/>
                      </a:schemeClr>
                    </a:solidFill>
                  </a:tcPr>
                </a:tc>
                <a:tc>
                  <a:txBody>
                    <a:bodyPr/>
                    <a:lstStyle/>
                    <a:p>
                      <a:r>
                        <a:rPr lang="en-US"/>
                        <a:t>Unpredictable branches and pointer chasing programs to verify specific functionalities</a:t>
                      </a:r>
                    </a:p>
                    <a:p>
                      <a:pPr lvl="0">
                        <a:buNone/>
                      </a:pPr>
                      <a:r>
                        <a:rPr lang="en-US"/>
                        <a:t>(100 – 2,000 instructions)</a:t>
                      </a:r>
                    </a:p>
                  </a:txBody>
                  <a:tcPr>
                    <a:solidFill>
                      <a:schemeClr val="accent6">
                        <a:lumMod val="60000"/>
                        <a:lumOff val="40000"/>
                      </a:schemeClr>
                    </a:solidFill>
                  </a:tcPr>
                </a:tc>
                <a:tc>
                  <a:txBody>
                    <a:bodyPr/>
                    <a:lstStyle/>
                    <a:p>
                      <a:r>
                        <a:rPr lang="en-US"/>
                        <a:t>Common data structures and algorithms in C, e.g. quick sort and linked-list traversal (5,000 – 20,000 instructions)</a:t>
                      </a:r>
                    </a:p>
                  </a:txBody>
                  <a:tcPr>
                    <a:solidFill>
                      <a:schemeClr val="accent6">
                        <a:lumMod val="60000"/>
                        <a:lumOff val="40000"/>
                      </a:schemeClr>
                    </a:solidFill>
                  </a:tcPr>
                </a:tc>
                <a:tc>
                  <a:txBody>
                    <a:bodyPr/>
                    <a:lstStyle/>
                    <a:p>
                      <a:r>
                        <a:rPr lang="en-US"/>
                        <a:t>Large programs such as matrix multiplication and CPU simulations to measure performance</a:t>
                      </a:r>
                    </a:p>
                    <a:p>
                      <a:pPr lvl="0">
                        <a:buNone/>
                      </a:pPr>
                      <a:r>
                        <a:rPr lang="en-US"/>
                        <a:t>(20,000 – 250,000 instructions)</a:t>
                      </a:r>
                    </a:p>
                  </a:txBody>
                  <a:tcPr>
                    <a:solidFill>
                      <a:schemeClr val="accent6">
                        <a:lumMod val="60000"/>
                        <a:lumOff val="40000"/>
                      </a:schemeClr>
                    </a:solidFill>
                  </a:tcPr>
                </a:tc>
                <a:extLst>
                  <a:ext uri="{0D108BD9-81ED-4DB2-BD59-A6C34878D82A}">
                    <a16:rowId xmlns:a16="http://schemas.microsoft.com/office/drawing/2014/main" val="1148672143"/>
                  </a:ext>
                </a:extLst>
              </a:tr>
            </a:tbl>
          </a:graphicData>
        </a:graphic>
      </p:graphicFrame>
      <p:sp>
        <p:nvSpPr>
          <p:cNvPr id="5" name="Slide Number Placeholder 6">
            <a:extLst>
              <a:ext uri="{FF2B5EF4-FFF2-40B4-BE49-F238E27FC236}">
                <a16:creationId xmlns:a16="http://schemas.microsoft.com/office/drawing/2014/main" id="{B89C6FA6-7615-B34F-B16F-C668967BBE1D}"/>
              </a:ext>
            </a:extLst>
          </p:cNvPr>
          <p:cNvSpPr>
            <a:spLocks noGrp="1"/>
          </p:cNvSpPr>
          <p:nvPr>
            <p:ph type="sldNum" sz="quarter" idx="12"/>
          </p:nvPr>
        </p:nvSpPr>
        <p:spPr>
          <a:xfrm>
            <a:off x="8610600" y="6356350"/>
            <a:ext cx="2743200" cy="365125"/>
          </a:xfrm>
        </p:spPr>
        <p:txBody>
          <a:bodyPr/>
          <a:lstStyle/>
          <a:p>
            <a:fld id="{DCB5D7B0-B5B9-E04E-9D45-6E6D4C8FE50A}" type="slidenum">
              <a:rPr lang="en-US" smtClean="0"/>
              <a:t>11</a:t>
            </a:fld>
            <a:endParaRPr lang="en-US"/>
          </a:p>
        </p:txBody>
      </p:sp>
    </p:spTree>
    <p:extLst>
      <p:ext uri="{BB962C8B-B14F-4D97-AF65-F5344CB8AC3E}">
        <p14:creationId xmlns:p14="http://schemas.microsoft.com/office/powerpoint/2010/main" val="3463712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0B1735-6FBB-4911-B523-CE05051DB0C6}"/>
              </a:ext>
            </a:extLst>
          </p:cNvPr>
          <p:cNvPicPr>
            <a:picLocks noChangeAspect="1"/>
          </p:cNvPicPr>
          <p:nvPr/>
        </p:nvPicPr>
        <p:blipFill>
          <a:blip r:embed="rId3"/>
          <a:stretch>
            <a:fillRect/>
          </a:stretch>
        </p:blipFill>
        <p:spPr>
          <a:xfrm>
            <a:off x="7562559" y="0"/>
            <a:ext cx="4629441" cy="6192708"/>
          </a:xfrm>
          <a:prstGeom prst="rect">
            <a:avLst/>
          </a:prstGeom>
        </p:spPr>
      </p:pic>
      <p:sp>
        <p:nvSpPr>
          <p:cNvPr id="4" name="Slide Number Placeholder 3">
            <a:extLst>
              <a:ext uri="{FF2B5EF4-FFF2-40B4-BE49-F238E27FC236}">
                <a16:creationId xmlns:a16="http://schemas.microsoft.com/office/drawing/2014/main" id="{8E8631EA-C181-4160-AC32-97AA32EA39CA}"/>
              </a:ext>
            </a:extLst>
          </p:cNvPr>
          <p:cNvSpPr>
            <a:spLocks noGrp="1"/>
          </p:cNvSpPr>
          <p:nvPr>
            <p:ph type="sldNum" sz="quarter" idx="12"/>
          </p:nvPr>
        </p:nvSpPr>
        <p:spPr/>
        <p:txBody>
          <a:bodyPr/>
          <a:lstStyle/>
          <a:p>
            <a:fld id="{DCB5D7B0-B5B9-E04E-9D45-6E6D4C8FE50A}" type="slidenum">
              <a:rPr lang="en-US" smtClean="0"/>
              <a:t>12</a:t>
            </a:fld>
            <a:endParaRPr lang="en-US"/>
          </a:p>
        </p:txBody>
      </p:sp>
      <p:sp>
        <p:nvSpPr>
          <p:cNvPr id="17" name="Rectangle 16">
            <a:extLst>
              <a:ext uri="{FF2B5EF4-FFF2-40B4-BE49-F238E27FC236}">
                <a16:creationId xmlns:a16="http://schemas.microsoft.com/office/drawing/2014/main" id="{050CAD1D-F758-7F42-8D45-EA131F579C30}"/>
              </a:ext>
            </a:extLst>
          </p:cNvPr>
          <p:cNvSpPr/>
          <p:nvPr/>
        </p:nvSpPr>
        <p:spPr>
          <a:xfrm>
            <a:off x="7754587" y="68342"/>
            <a:ext cx="4437413" cy="6200994"/>
          </a:xfrm>
          <a:prstGeom prst="rect">
            <a:avLst/>
          </a:prstGeom>
          <a:gradFill flip="none" rotWithShape="1">
            <a:gsLst>
              <a:gs pos="99000">
                <a:schemeClr val="bg1">
                  <a:alpha val="0"/>
                </a:schemeClr>
              </a:gs>
              <a:gs pos="0">
                <a:schemeClr val="accent1">
                  <a:lumMod val="0"/>
                  <a:lumOff val="10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D498B7-B3D4-4F14-81A2-E5A0C43B3B39}"/>
              </a:ext>
            </a:extLst>
          </p:cNvPr>
          <p:cNvSpPr>
            <a:spLocks noGrp="1"/>
          </p:cNvSpPr>
          <p:nvPr>
            <p:ph type="title"/>
          </p:nvPr>
        </p:nvSpPr>
        <p:spPr/>
        <p:txBody>
          <a:bodyPr>
            <a:normAutofit/>
          </a:bodyPr>
          <a:lstStyle/>
          <a:p>
            <a:r>
              <a:rPr lang="en-US" sz="3700">
                <a:cs typeface="Calibri Light"/>
              </a:rPr>
              <a:t>Project Summary</a:t>
            </a:r>
            <a:endParaRPr lang="en-US"/>
          </a:p>
        </p:txBody>
      </p:sp>
      <p:sp>
        <p:nvSpPr>
          <p:cNvPr id="3" name="Content Placeholder 2">
            <a:extLst>
              <a:ext uri="{FF2B5EF4-FFF2-40B4-BE49-F238E27FC236}">
                <a16:creationId xmlns:a16="http://schemas.microsoft.com/office/drawing/2014/main" id="{6779EFA4-BC06-4079-B2B9-173809EA3825}"/>
              </a:ext>
            </a:extLst>
          </p:cNvPr>
          <p:cNvSpPr>
            <a:spLocks noGrp="1"/>
          </p:cNvSpPr>
          <p:nvPr>
            <p:ph idx="1"/>
          </p:nvPr>
        </p:nvSpPr>
        <p:spPr>
          <a:xfrm>
            <a:off x="838200" y="1630892"/>
            <a:ext cx="6916387" cy="4351338"/>
          </a:xfrm>
        </p:spPr>
        <p:txBody>
          <a:bodyPr vert="horz" lIns="91440" tIns="45720" rIns="91440" bIns="45720" rtlCol="0" anchor="t">
            <a:normAutofit/>
          </a:bodyPr>
          <a:lstStyle/>
          <a:p>
            <a:r>
              <a:rPr lang="en-US" sz="2400" dirty="0">
                <a:cs typeface="Calibri"/>
              </a:rPr>
              <a:t>Student groups turn in: </a:t>
            </a:r>
          </a:p>
          <a:p>
            <a:pPr lvl="1"/>
            <a:r>
              <a:rPr lang="en-US" sz="2000" dirty="0" err="1">
                <a:cs typeface="Calibri"/>
              </a:rPr>
              <a:t>OoO</a:t>
            </a:r>
            <a:r>
              <a:rPr lang="en-US" sz="2000" dirty="0">
                <a:cs typeface="Calibri"/>
              </a:rPr>
              <a:t> processor </a:t>
            </a:r>
          </a:p>
          <a:p>
            <a:pPr lvl="2"/>
            <a:r>
              <a:rPr lang="en-US" sz="1600" dirty="0">
                <a:cs typeface="Calibri"/>
              </a:rPr>
              <a:t>Compile &amp; run arbitrary RV32IM code using our platform</a:t>
            </a:r>
          </a:p>
          <a:p>
            <a:pPr lvl="2"/>
            <a:r>
              <a:rPr lang="en-US" sz="1600" dirty="0">
                <a:cs typeface="Calibri"/>
              </a:rPr>
              <a:t>Roughly 3,500-5,000 lines of SystemVerilog</a:t>
            </a:r>
          </a:p>
          <a:p>
            <a:pPr lvl="1"/>
            <a:r>
              <a:rPr lang="en-US" sz="2000" dirty="0">
                <a:cs typeface="Calibri"/>
              </a:rPr>
              <a:t>Test bench </a:t>
            </a:r>
          </a:p>
          <a:p>
            <a:pPr lvl="1"/>
            <a:r>
              <a:rPr lang="en-US" sz="2000" dirty="0">
                <a:cs typeface="Calibri"/>
              </a:rPr>
              <a:t>Synthesis results</a:t>
            </a:r>
          </a:p>
          <a:p>
            <a:pPr lvl="1"/>
            <a:r>
              <a:rPr lang="en-US" sz="2000" dirty="0">
                <a:cs typeface="Calibri"/>
              </a:rPr>
              <a:t>Optional test case(s)</a:t>
            </a:r>
          </a:p>
          <a:p>
            <a:r>
              <a:rPr lang="en-US" sz="2400" dirty="0">
                <a:cs typeface="Calibri"/>
              </a:rPr>
              <a:t>Performance analysis</a:t>
            </a:r>
          </a:p>
          <a:p>
            <a:pPr lvl="1"/>
            <a:r>
              <a:rPr lang="en-US" sz="2000" dirty="0">
                <a:cs typeface="Calibri"/>
              </a:rPr>
              <a:t>Grade on correctness and performance (runtime)</a:t>
            </a:r>
          </a:p>
        </p:txBody>
      </p:sp>
      <p:sp>
        <p:nvSpPr>
          <p:cNvPr id="20" name="TextBox 19">
            <a:extLst>
              <a:ext uri="{FF2B5EF4-FFF2-40B4-BE49-F238E27FC236}">
                <a16:creationId xmlns:a16="http://schemas.microsoft.com/office/drawing/2014/main" id="{5FBDBA9A-A36D-9E45-88B1-4FB008B1B4E9}"/>
              </a:ext>
            </a:extLst>
          </p:cNvPr>
          <p:cNvSpPr txBox="1"/>
          <p:nvPr/>
        </p:nvSpPr>
        <p:spPr>
          <a:xfrm>
            <a:off x="8310322" y="6008042"/>
            <a:ext cx="3957878" cy="369332"/>
          </a:xfrm>
          <a:prstGeom prst="rect">
            <a:avLst/>
          </a:prstGeom>
          <a:noFill/>
        </p:spPr>
        <p:txBody>
          <a:bodyPr wrap="none" rtlCol="0">
            <a:spAutoFit/>
          </a:bodyPr>
          <a:lstStyle/>
          <a:p>
            <a:r>
              <a:rPr lang="en-US" i="1"/>
              <a:t>Functional diagram, Group 1 Winter ‘18</a:t>
            </a:r>
          </a:p>
        </p:txBody>
      </p:sp>
    </p:spTree>
    <p:extLst>
      <p:ext uri="{BB962C8B-B14F-4D97-AF65-F5344CB8AC3E}">
        <p14:creationId xmlns:p14="http://schemas.microsoft.com/office/powerpoint/2010/main" val="1133133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2"/>
          <p:cNvSpPr txBox="1">
            <a:spLocks noGrp="1"/>
          </p:cNvSpPr>
          <p:nvPr>
            <p:ph type="ctrTitle"/>
          </p:nvPr>
        </p:nvSpPr>
        <p:spPr>
          <a:xfrm>
            <a:off x="1110333" y="326567"/>
            <a:ext cx="10711600" cy="764400"/>
          </a:xfrm>
          <a:prstGeom prst="rect">
            <a:avLst/>
          </a:prstGeom>
        </p:spPr>
        <p:txBody>
          <a:bodyPr spcFirstLastPara="1" vert="horz" wrap="square" lIns="121900" tIns="121900" rIns="121900" bIns="121900" rtlCol="0" anchor="b" anchorCtr="0">
            <a:noAutofit/>
          </a:bodyPr>
          <a:lstStyle/>
          <a:p>
            <a:pPr algn="l">
              <a:spcBef>
                <a:spcPts val="0"/>
              </a:spcBef>
            </a:pPr>
            <a:r>
              <a:rPr lang="en-US" sz="3733"/>
              <a:t>Conclusion</a:t>
            </a:r>
            <a:endParaRPr sz="3733"/>
          </a:p>
        </p:txBody>
      </p:sp>
      <p:sp>
        <p:nvSpPr>
          <p:cNvPr id="4" name="Slide Number Placeholder 6">
            <a:extLst>
              <a:ext uri="{FF2B5EF4-FFF2-40B4-BE49-F238E27FC236}">
                <a16:creationId xmlns:a16="http://schemas.microsoft.com/office/drawing/2014/main" id="{5FAA150F-1C10-4345-B725-3284BC9B3781}"/>
              </a:ext>
            </a:extLst>
          </p:cNvPr>
          <p:cNvSpPr>
            <a:spLocks noGrp="1"/>
          </p:cNvSpPr>
          <p:nvPr>
            <p:ph type="sldNum" sz="quarter" idx="12"/>
          </p:nvPr>
        </p:nvSpPr>
        <p:spPr>
          <a:xfrm>
            <a:off x="8610600" y="6356350"/>
            <a:ext cx="2743200" cy="365125"/>
          </a:xfrm>
        </p:spPr>
        <p:txBody>
          <a:bodyPr/>
          <a:lstStyle/>
          <a:p>
            <a:fld id="{DCB5D7B0-B5B9-E04E-9D45-6E6D4C8FE50A}" type="slidenum">
              <a:rPr lang="en-US" smtClean="0"/>
              <a:t>13</a:t>
            </a:fld>
            <a:endParaRPr lang="en-US"/>
          </a:p>
        </p:txBody>
      </p:sp>
      <p:pic>
        <p:nvPicPr>
          <p:cNvPr id="6" name="Picture 5" descr="A group of people holding certificates&#10;&#10;Description automatically generated with medium confidence">
            <a:extLst>
              <a:ext uri="{FF2B5EF4-FFF2-40B4-BE49-F238E27FC236}">
                <a16:creationId xmlns:a16="http://schemas.microsoft.com/office/drawing/2014/main" id="{4399279B-2F43-8046-804E-21FF2EBAACFC}"/>
              </a:ext>
            </a:extLst>
          </p:cNvPr>
          <p:cNvPicPr>
            <a:picLocks noChangeAspect="1"/>
          </p:cNvPicPr>
          <p:nvPr/>
        </p:nvPicPr>
        <p:blipFill>
          <a:blip r:embed="rId3"/>
          <a:stretch>
            <a:fillRect/>
          </a:stretch>
        </p:blipFill>
        <p:spPr>
          <a:xfrm>
            <a:off x="5251163" y="0"/>
            <a:ext cx="6964587" cy="6303078"/>
          </a:xfrm>
          <a:prstGeom prst="rect">
            <a:avLst/>
          </a:prstGeom>
        </p:spPr>
      </p:pic>
      <p:sp>
        <p:nvSpPr>
          <p:cNvPr id="9" name="Rectangle 8">
            <a:extLst>
              <a:ext uri="{FF2B5EF4-FFF2-40B4-BE49-F238E27FC236}">
                <a16:creationId xmlns:a16="http://schemas.microsoft.com/office/drawing/2014/main" id="{C6455611-0306-644F-B225-5C749BD749F7}"/>
              </a:ext>
            </a:extLst>
          </p:cNvPr>
          <p:cNvSpPr/>
          <p:nvPr/>
        </p:nvSpPr>
        <p:spPr>
          <a:xfrm>
            <a:off x="5227413" y="-125284"/>
            <a:ext cx="6964587" cy="6428362"/>
          </a:xfrm>
          <a:prstGeom prst="rect">
            <a:avLst/>
          </a:prstGeom>
          <a:gradFill flip="none" rotWithShape="1">
            <a:gsLst>
              <a:gs pos="99000">
                <a:schemeClr val="bg1">
                  <a:alpha val="0"/>
                </a:schemeClr>
              </a:gs>
              <a:gs pos="0">
                <a:schemeClr val="accent1">
                  <a:lumMod val="0"/>
                  <a:lumOff val="10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Google Shape;74;p12"/>
          <p:cNvSpPr txBox="1">
            <a:spLocks noGrp="1"/>
          </p:cNvSpPr>
          <p:nvPr>
            <p:ph type="subTitle" idx="1"/>
          </p:nvPr>
        </p:nvSpPr>
        <p:spPr>
          <a:xfrm>
            <a:off x="368710" y="1625718"/>
            <a:ext cx="6752180" cy="4186800"/>
          </a:xfrm>
          <a:prstGeom prst="rect">
            <a:avLst/>
          </a:prstGeom>
        </p:spPr>
        <p:txBody>
          <a:bodyPr spcFirstLastPara="1" vert="horz" wrap="square" lIns="121900" tIns="121900" rIns="121900" bIns="121900" rtlCol="0" anchor="t" anchorCtr="0">
            <a:noAutofit/>
          </a:bodyPr>
          <a:lstStyle/>
          <a:p>
            <a:pPr marL="342900" indent="-342900" algn="l">
              <a:spcBef>
                <a:spcPts val="0"/>
              </a:spcBef>
              <a:buChar char="•"/>
            </a:pPr>
            <a:r>
              <a:rPr lang="en-US" dirty="0">
                <a:cs typeface="Calibri" panose="020F0502020204030204"/>
              </a:rPr>
              <a:t>We teach modern computer architecture</a:t>
            </a:r>
          </a:p>
          <a:p>
            <a:pPr marL="342900" indent="-342900" algn="l">
              <a:spcBef>
                <a:spcPts val="0"/>
              </a:spcBef>
              <a:buFont typeface="Arial" panose="020B0604020202020204" pitchFamily="34" charset="0"/>
              <a:buChar char="•"/>
            </a:pPr>
            <a:r>
              <a:rPr lang="en-US" dirty="0"/>
              <a:t>Students design a RISC-V </a:t>
            </a:r>
            <a:r>
              <a:rPr lang="en-US" dirty="0" err="1"/>
              <a:t>OoO</a:t>
            </a:r>
            <a:r>
              <a:rPr lang="en-US" dirty="0"/>
              <a:t> core </a:t>
            </a:r>
          </a:p>
          <a:p>
            <a:pPr marL="342900" indent="-342900" algn="l">
              <a:spcBef>
                <a:spcPts val="0"/>
              </a:spcBef>
              <a:buChar char="•"/>
            </a:pPr>
            <a:r>
              <a:rPr lang="en-US" dirty="0">
                <a:cs typeface="Calibri" panose="020F0502020204030204"/>
              </a:rPr>
              <a:t>RISC-V provides amazing tools to facilitate processor design</a:t>
            </a:r>
          </a:p>
          <a:p>
            <a:pPr marL="342900" indent="-342900" algn="l">
              <a:spcBef>
                <a:spcPts val="0"/>
              </a:spcBef>
              <a:buChar char="•"/>
            </a:pPr>
            <a:endParaRPr lang="en-US" dirty="0">
              <a:cs typeface="Calibri" panose="020F0502020204030204"/>
            </a:endParaRPr>
          </a:p>
          <a:p>
            <a:pPr marL="342900" indent="-342900" algn="l">
              <a:spcBef>
                <a:spcPts val="0"/>
              </a:spcBef>
              <a:buChar char="•"/>
            </a:pPr>
            <a:endParaRPr lang="en-US" dirty="0">
              <a:cs typeface="Calibri" panose="020F0502020204030204"/>
            </a:endParaRPr>
          </a:p>
          <a:p>
            <a:pPr algn="l">
              <a:spcBef>
                <a:spcPts val="0"/>
              </a:spcBef>
            </a:pPr>
            <a:r>
              <a:rPr lang="en-US" dirty="0">
                <a:cs typeface="Calibri" panose="020F0502020204030204"/>
              </a:rPr>
              <a:t>Compiler tools to support student groups</a:t>
            </a:r>
          </a:p>
          <a:p>
            <a:pPr marL="800100" lvl="1" indent="-342900" algn="l">
              <a:spcBef>
                <a:spcPts val="0"/>
              </a:spcBef>
              <a:buChar char="•"/>
            </a:pPr>
            <a:r>
              <a:rPr lang="en-US" dirty="0">
                <a:cs typeface="Calibri" panose="020F0502020204030204"/>
              </a:rPr>
              <a:t>We have open-sourced our project and lab materials </a:t>
            </a:r>
          </a:p>
          <a:p>
            <a:pPr marL="800100" lvl="1" indent="-342900" algn="l">
              <a:spcBef>
                <a:spcPts val="0"/>
              </a:spcBef>
              <a:buChar char="•"/>
            </a:pPr>
            <a:r>
              <a:rPr lang="en-US" dirty="0">
                <a:cs typeface="Calibri" panose="020F0502020204030204"/>
                <a:hlinkClick r:id="rId4"/>
              </a:rPr>
              <a:t>https://github.com/jieltan/OpenCompArchCourse</a:t>
            </a:r>
            <a:endParaRPr lang="en-US" dirty="0">
              <a:cs typeface="Calibri" panose="020F0502020204030204"/>
            </a:endParaRPr>
          </a:p>
          <a:p>
            <a:pPr marL="342900" indent="-342900" algn="l">
              <a:spcBef>
                <a:spcPts val="0"/>
              </a:spcBef>
              <a:buChar char="•"/>
            </a:pPr>
            <a:endParaRPr lang="en-US" dirty="0">
              <a:cs typeface="Calibri" panose="020F0502020204030204"/>
            </a:endParaRPr>
          </a:p>
        </p:txBody>
      </p:sp>
      <p:sp>
        <p:nvSpPr>
          <p:cNvPr id="7" name="TextBox 6">
            <a:extLst>
              <a:ext uri="{FF2B5EF4-FFF2-40B4-BE49-F238E27FC236}">
                <a16:creationId xmlns:a16="http://schemas.microsoft.com/office/drawing/2014/main" id="{FF8982AC-CB2E-7E4D-AAD8-6C9494ACA0D9}"/>
              </a:ext>
            </a:extLst>
          </p:cNvPr>
          <p:cNvSpPr txBox="1"/>
          <p:nvPr/>
        </p:nvSpPr>
        <p:spPr>
          <a:xfrm>
            <a:off x="6068914" y="5489353"/>
            <a:ext cx="3406878" cy="646331"/>
          </a:xfrm>
          <a:prstGeom prst="rect">
            <a:avLst/>
          </a:prstGeom>
          <a:noFill/>
        </p:spPr>
        <p:txBody>
          <a:bodyPr wrap="square" rtlCol="0">
            <a:spAutoFit/>
          </a:bodyPr>
          <a:lstStyle/>
          <a:p>
            <a:r>
              <a:rPr lang="en-US" i="1"/>
              <a:t>Co-author Steve Zekany (left) with his project group circa 2014</a:t>
            </a:r>
          </a:p>
        </p:txBody>
      </p:sp>
    </p:spTree>
    <p:extLst>
      <p:ext uri="{BB962C8B-B14F-4D97-AF65-F5344CB8AC3E}">
        <p14:creationId xmlns:p14="http://schemas.microsoft.com/office/powerpoint/2010/main" val="1300531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1026" name="Picture 2">
            <a:extLst>
              <a:ext uri="{FF2B5EF4-FFF2-40B4-BE49-F238E27FC236}">
                <a16:creationId xmlns:a16="http://schemas.microsoft.com/office/drawing/2014/main" id="{00278D2D-82C6-BC46-9FBA-234203C8A6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93" y="0"/>
            <a:ext cx="12700693" cy="631231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B6BDDC6-6D4C-084B-9CBD-B6F721085540}"/>
              </a:ext>
            </a:extLst>
          </p:cNvPr>
          <p:cNvSpPr/>
          <p:nvPr/>
        </p:nvSpPr>
        <p:spPr>
          <a:xfrm>
            <a:off x="-250723" y="-154782"/>
            <a:ext cx="13081820" cy="6467092"/>
          </a:xfrm>
          <a:prstGeom prst="rect">
            <a:avLst/>
          </a:prstGeom>
          <a:gradFill flip="none" rotWithShape="1">
            <a:gsLst>
              <a:gs pos="99000">
                <a:schemeClr val="bg1">
                  <a:alpha val="70000"/>
                </a:schemeClr>
              </a:gs>
              <a:gs pos="0">
                <a:schemeClr val="accent1">
                  <a:lumMod val="0"/>
                  <a:lumOff val="100000"/>
                  <a:alpha val="9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Google Shape;73;p12"/>
          <p:cNvSpPr txBox="1">
            <a:spLocks noGrp="1"/>
          </p:cNvSpPr>
          <p:nvPr>
            <p:ph type="ctrTitle"/>
          </p:nvPr>
        </p:nvSpPr>
        <p:spPr>
          <a:xfrm>
            <a:off x="1110333" y="326567"/>
            <a:ext cx="10711600" cy="764400"/>
          </a:xfrm>
          <a:prstGeom prst="rect">
            <a:avLst/>
          </a:prstGeom>
        </p:spPr>
        <p:txBody>
          <a:bodyPr spcFirstLastPara="1" vert="horz" wrap="square" lIns="121900" tIns="121900" rIns="121900" bIns="121900" rtlCol="0" anchor="b" anchorCtr="0">
            <a:noAutofit/>
          </a:bodyPr>
          <a:lstStyle/>
          <a:p>
            <a:pPr algn="l">
              <a:spcBef>
                <a:spcPts val="0"/>
              </a:spcBef>
            </a:pPr>
            <a:r>
              <a:rPr lang="en-US" sz="3733"/>
              <a:t>Thanks to everyone who helped along the way!</a:t>
            </a:r>
            <a:endParaRPr sz="3733"/>
          </a:p>
        </p:txBody>
      </p:sp>
      <p:sp>
        <p:nvSpPr>
          <p:cNvPr id="74" name="Google Shape;74;p12"/>
          <p:cNvSpPr txBox="1">
            <a:spLocks noGrp="1"/>
          </p:cNvSpPr>
          <p:nvPr>
            <p:ph type="subTitle" idx="1"/>
          </p:nvPr>
        </p:nvSpPr>
        <p:spPr>
          <a:xfrm>
            <a:off x="1110333" y="1345467"/>
            <a:ext cx="10711600" cy="4186800"/>
          </a:xfrm>
          <a:prstGeom prst="rect">
            <a:avLst/>
          </a:prstGeom>
        </p:spPr>
        <p:txBody>
          <a:bodyPr spcFirstLastPara="1" vert="horz" wrap="square" lIns="121900" tIns="121900" rIns="121900" bIns="121900" rtlCol="0" anchor="t" anchorCtr="0">
            <a:noAutofit/>
          </a:bodyPr>
          <a:lstStyle/>
          <a:p>
            <a:pPr marL="342900" indent="-342900" algn="l">
              <a:spcBef>
                <a:spcPts val="0"/>
              </a:spcBef>
              <a:buFont typeface="Arial" panose="020B0604020202020204" pitchFamily="34" charset="0"/>
              <a:buChar char="•"/>
            </a:pPr>
            <a:r>
              <a:rPr lang="en-US" b="1" dirty="0">
                <a:ea typeface="+mn-lt"/>
                <a:cs typeface="+mn-lt"/>
              </a:rPr>
              <a:t>Austin </a:t>
            </a:r>
            <a:r>
              <a:rPr lang="en-US" b="1" dirty="0" err="1">
                <a:ea typeface="+mn-lt"/>
                <a:cs typeface="+mn-lt"/>
              </a:rPr>
              <a:t>Rovinski</a:t>
            </a:r>
            <a:r>
              <a:rPr lang="en-US" dirty="0">
                <a:ea typeface="+mn-lt"/>
                <a:cs typeface="+mn-lt"/>
              </a:rPr>
              <a:t>, who beta-tested the new project spec and tools</a:t>
            </a:r>
            <a:endParaRPr lang="en-US" b="1" dirty="0">
              <a:ea typeface="+mn-lt"/>
              <a:cs typeface="+mn-lt"/>
            </a:endParaRPr>
          </a:p>
          <a:p>
            <a:pPr marL="342900" indent="-342900" algn="l">
              <a:spcBef>
                <a:spcPts val="0"/>
              </a:spcBef>
              <a:buFont typeface="Arial" panose="020B0604020202020204" pitchFamily="34" charset="0"/>
              <a:buChar char="•"/>
            </a:pPr>
            <a:endParaRPr lang="en-US" dirty="0">
              <a:cs typeface="Calibri"/>
            </a:endParaRPr>
          </a:p>
          <a:p>
            <a:pPr marL="342900" indent="-342900" algn="l">
              <a:spcBef>
                <a:spcPts val="0"/>
              </a:spcBef>
              <a:buFont typeface="Arial" panose="020B0604020202020204" pitchFamily="34" charset="0"/>
              <a:buChar char="•"/>
            </a:pPr>
            <a:r>
              <a:rPr lang="en-US" b="1" dirty="0" err="1">
                <a:cs typeface="Calibri"/>
              </a:rPr>
              <a:t>Siying</a:t>
            </a:r>
            <a:r>
              <a:rPr lang="en-US" b="1" dirty="0">
                <a:cs typeface="Calibri"/>
              </a:rPr>
              <a:t> Feng </a:t>
            </a:r>
            <a:r>
              <a:rPr lang="en-US" dirty="0">
                <a:cs typeface="Calibri"/>
              </a:rPr>
              <a:t>and </a:t>
            </a:r>
            <a:r>
              <a:rPr lang="en-US" b="1" dirty="0" err="1">
                <a:cs typeface="Calibri"/>
              </a:rPr>
              <a:t>Xueyang</a:t>
            </a:r>
            <a:r>
              <a:rPr lang="en-US" b="1" dirty="0">
                <a:cs typeface="Calibri"/>
              </a:rPr>
              <a:t> Liu</a:t>
            </a:r>
            <a:r>
              <a:rPr lang="en-US" dirty="0">
                <a:cs typeface="Calibri"/>
              </a:rPr>
              <a:t>, who </a:t>
            </a:r>
            <a:r>
              <a:rPr lang="en-US" dirty="0" err="1">
                <a:cs typeface="Calibri"/>
              </a:rPr>
              <a:t>TA'd</a:t>
            </a:r>
            <a:r>
              <a:rPr lang="en-US" dirty="0">
                <a:cs typeface="Calibri"/>
              </a:rPr>
              <a:t> the class after the course change</a:t>
            </a:r>
          </a:p>
          <a:p>
            <a:pPr algn="l">
              <a:spcBef>
                <a:spcPts val="0"/>
              </a:spcBef>
            </a:pPr>
            <a:endParaRPr lang="en-US" b="1" dirty="0"/>
          </a:p>
          <a:p>
            <a:pPr marL="342900" indent="-342900" algn="l">
              <a:spcBef>
                <a:spcPts val="0"/>
              </a:spcBef>
              <a:buFont typeface="Arial" panose="020B0604020202020204" pitchFamily="34" charset="0"/>
              <a:buChar char="•"/>
            </a:pPr>
            <a:r>
              <a:rPr lang="en-US" b="1" dirty="0"/>
              <a:t>Jon Beaumont </a:t>
            </a:r>
            <a:r>
              <a:rPr lang="en-US" dirty="0"/>
              <a:t>and </a:t>
            </a:r>
            <a:r>
              <a:rPr lang="en-US" b="1" dirty="0"/>
              <a:t>Will Cunningham</a:t>
            </a:r>
            <a:r>
              <a:rPr lang="en-US" dirty="0"/>
              <a:t>, who developed many of the materials</a:t>
            </a:r>
          </a:p>
          <a:p>
            <a:pPr marL="342900" indent="-342900" algn="l">
              <a:spcBef>
                <a:spcPts val="0"/>
              </a:spcBef>
              <a:buFont typeface="Arial" panose="020B0604020202020204" pitchFamily="34" charset="0"/>
              <a:buChar char="•"/>
            </a:pPr>
            <a:endParaRPr lang="en-US" dirty="0"/>
          </a:p>
          <a:p>
            <a:pPr marL="342900" indent="-342900" algn="l">
              <a:spcBef>
                <a:spcPts val="0"/>
              </a:spcBef>
              <a:buFont typeface="Arial" panose="020B0604020202020204" pitchFamily="34" charset="0"/>
              <a:buChar char="•"/>
            </a:pPr>
            <a:r>
              <a:rPr lang="en-US" b="1" dirty="0"/>
              <a:t>Tom </a:t>
            </a:r>
            <a:r>
              <a:rPr lang="en-US" b="1" dirty="0" err="1"/>
              <a:t>Wenisch</a:t>
            </a:r>
            <a:r>
              <a:rPr lang="en-US" dirty="0"/>
              <a:t>, </a:t>
            </a:r>
            <a:r>
              <a:rPr lang="en-US" b="1" dirty="0"/>
              <a:t>Mark </a:t>
            </a:r>
            <a:r>
              <a:rPr lang="en-US" b="1" dirty="0" err="1"/>
              <a:t>Brehob</a:t>
            </a:r>
            <a:r>
              <a:rPr lang="en-US" dirty="0"/>
              <a:t>, and the other lecturers who taught the class over the years</a:t>
            </a:r>
          </a:p>
          <a:p>
            <a:pPr marL="342900" indent="-342900" algn="l">
              <a:spcBef>
                <a:spcPts val="0"/>
              </a:spcBef>
              <a:buChar char="•"/>
            </a:pPr>
            <a:endParaRPr lang="en-US" dirty="0">
              <a:cs typeface="Calibri"/>
            </a:endParaRPr>
          </a:p>
          <a:p>
            <a:pPr marL="342900" indent="-342900" algn="l">
              <a:spcBef>
                <a:spcPts val="0"/>
              </a:spcBef>
              <a:buFont typeface="Arial" panose="020B0604020202020204" pitchFamily="34" charset="0"/>
              <a:buChar char="•"/>
            </a:pPr>
            <a:r>
              <a:rPr lang="en-US" dirty="0"/>
              <a:t>The </a:t>
            </a:r>
            <a:r>
              <a:rPr lang="en-US" b="1" dirty="0"/>
              <a:t>WCAE organizers</a:t>
            </a:r>
            <a:r>
              <a:rPr lang="en-US" dirty="0"/>
              <a:t>, for their valuable time and comments</a:t>
            </a:r>
          </a:p>
          <a:p>
            <a:pPr marL="342900" indent="-342900" algn="l">
              <a:spcBef>
                <a:spcPts val="0"/>
              </a:spcBef>
              <a:buFont typeface="Arial" panose="020B0604020202020204" pitchFamily="34" charset="0"/>
              <a:buChar char="•"/>
            </a:pPr>
            <a:endParaRPr lang="en-US" dirty="0"/>
          </a:p>
          <a:p>
            <a:pPr marL="342900" indent="-342900" algn="l">
              <a:spcBef>
                <a:spcPts val="0"/>
              </a:spcBef>
              <a:buFont typeface="Arial" panose="020B0604020202020204" pitchFamily="34" charset="0"/>
              <a:buChar char="•"/>
            </a:pPr>
            <a:r>
              <a:rPr lang="en-US" dirty="0"/>
              <a:t>And finally: </a:t>
            </a:r>
            <a:r>
              <a:rPr lang="en-US" b="1" dirty="0"/>
              <a:t>the students </a:t>
            </a:r>
            <a:r>
              <a:rPr lang="en-US" dirty="0"/>
              <a:t>who participated in the project in Winter and Fall 2019, without whom none of this would be possible</a:t>
            </a:r>
          </a:p>
        </p:txBody>
      </p:sp>
      <p:sp>
        <p:nvSpPr>
          <p:cNvPr id="6" name="Slide Number Placeholder 3">
            <a:extLst>
              <a:ext uri="{FF2B5EF4-FFF2-40B4-BE49-F238E27FC236}">
                <a16:creationId xmlns:a16="http://schemas.microsoft.com/office/drawing/2014/main" id="{E57FB843-D139-7348-BC90-003356398F0B}"/>
              </a:ext>
            </a:extLst>
          </p:cNvPr>
          <p:cNvSpPr>
            <a:spLocks noGrp="1"/>
          </p:cNvSpPr>
          <p:nvPr>
            <p:ph type="sldNum" sz="quarter" idx="12"/>
          </p:nvPr>
        </p:nvSpPr>
        <p:spPr>
          <a:xfrm>
            <a:off x="8610600" y="6341602"/>
            <a:ext cx="2743200" cy="365125"/>
          </a:xfrm>
        </p:spPr>
        <p:txBody>
          <a:bodyPr/>
          <a:lstStyle/>
          <a:p>
            <a:fld id="{DCB5D7B0-B5B9-E04E-9D45-6E6D4C8FE50A}" type="slidenum">
              <a:rPr lang="en-US" smtClean="0"/>
              <a:t>14</a:t>
            </a:fld>
            <a:endParaRPr lang="en-US"/>
          </a:p>
        </p:txBody>
      </p:sp>
    </p:spTree>
    <p:extLst>
      <p:ext uri="{BB962C8B-B14F-4D97-AF65-F5344CB8AC3E}">
        <p14:creationId xmlns:p14="http://schemas.microsoft.com/office/powerpoint/2010/main" val="351307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1B6F4-16BA-5D43-A615-5B7140EF05E7}"/>
              </a:ext>
            </a:extLst>
          </p:cNvPr>
          <p:cNvSpPr>
            <a:spLocks noGrp="1"/>
          </p:cNvSpPr>
          <p:nvPr>
            <p:ph type="title"/>
          </p:nvPr>
        </p:nvSpPr>
        <p:spPr>
          <a:xfrm>
            <a:off x="838200" y="365125"/>
            <a:ext cx="8534400" cy="1325563"/>
          </a:xfrm>
        </p:spPr>
        <p:txBody>
          <a:bodyPr/>
          <a:lstStyle/>
          <a:p>
            <a:r>
              <a:rPr lang="en-US" dirty="0"/>
              <a:t>Talk Preview</a:t>
            </a:r>
          </a:p>
        </p:txBody>
      </p:sp>
      <p:sp>
        <p:nvSpPr>
          <p:cNvPr id="3" name="Content Placeholder 2">
            <a:extLst>
              <a:ext uri="{FF2B5EF4-FFF2-40B4-BE49-F238E27FC236}">
                <a16:creationId xmlns:a16="http://schemas.microsoft.com/office/drawing/2014/main" id="{EECB2DC1-0721-F04C-8585-6315A8A716CC}"/>
              </a:ext>
            </a:extLst>
          </p:cNvPr>
          <p:cNvSpPr>
            <a:spLocks noGrp="1"/>
          </p:cNvSpPr>
          <p:nvPr>
            <p:ph idx="1"/>
          </p:nvPr>
        </p:nvSpPr>
        <p:spPr>
          <a:xfrm>
            <a:off x="838200" y="1825625"/>
            <a:ext cx="5977983" cy="3954515"/>
          </a:xfrm>
        </p:spPr>
        <p:txBody>
          <a:bodyPr/>
          <a:lstStyle/>
          <a:p>
            <a:pPr marL="0" indent="0">
              <a:buNone/>
            </a:pPr>
            <a:r>
              <a:rPr lang="en-US" b="1" dirty="0"/>
              <a:t>1. What we teach</a:t>
            </a:r>
          </a:p>
          <a:p>
            <a:pPr lvl="1"/>
            <a:r>
              <a:rPr lang="en-US" dirty="0"/>
              <a:t>Modern CPU design</a:t>
            </a:r>
          </a:p>
          <a:p>
            <a:pPr marL="0" indent="0">
              <a:buNone/>
            </a:pPr>
            <a:r>
              <a:rPr lang="en-US" b="1" dirty="0"/>
              <a:t>2. What students do</a:t>
            </a:r>
          </a:p>
          <a:p>
            <a:pPr lvl="1"/>
            <a:r>
              <a:rPr lang="en-US" dirty="0"/>
              <a:t>Students design a RISC-V </a:t>
            </a:r>
            <a:r>
              <a:rPr lang="en-US" dirty="0" err="1"/>
              <a:t>OoO</a:t>
            </a:r>
            <a:r>
              <a:rPr lang="en-US" dirty="0"/>
              <a:t> core </a:t>
            </a:r>
          </a:p>
          <a:p>
            <a:pPr marL="0" indent="0">
              <a:buNone/>
            </a:pPr>
            <a:r>
              <a:rPr lang="en-US" b="1" dirty="0"/>
              <a:t>3. Why do we use RISC-V?</a:t>
            </a:r>
          </a:p>
          <a:p>
            <a:pPr lvl="1"/>
            <a:r>
              <a:rPr lang="en-US" dirty="0"/>
              <a:t>New tools and better understanding</a:t>
            </a:r>
          </a:p>
          <a:p>
            <a:endParaRPr lang="en-US" b="1" dirty="0"/>
          </a:p>
          <a:p>
            <a:pPr lvl="1"/>
            <a:endParaRPr lang="en-US" dirty="0"/>
          </a:p>
          <a:p>
            <a:pPr lvl="1"/>
            <a:endParaRPr lang="en-US" dirty="0"/>
          </a:p>
        </p:txBody>
      </p:sp>
      <p:pic>
        <p:nvPicPr>
          <p:cNvPr id="4" name="Picture 3">
            <a:extLst>
              <a:ext uri="{FF2B5EF4-FFF2-40B4-BE49-F238E27FC236}">
                <a16:creationId xmlns:a16="http://schemas.microsoft.com/office/drawing/2014/main" id="{1FA62490-1484-B944-B0E2-646AB39AB90B}"/>
              </a:ext>
            </a:extLst>
          </p:cNvPr>
          <p:cNvPicPr>
            <a:picLocks noChangeAspect="1"/>
          </p:cNvPicPr>
          <p:nvPr/>
        </p:nvPicPr>
        <p:blipFill>
          <a:blip r:embed="rId3"/>
          <a:stretch>
            <a:fillRect/>
          </a:stretch>
        </p:blipFill>
        <p:spPr>
          <a:xfrm>
            <a:off x="6816183" y="1077860"/>
            <a:ext cx="4700179" cy="4351338"/>
          </a:xfrm>
          <a:prstGeom prst="rect">
            <a:avLst/>
          </a:prstGeom>
        </p:spPr>
      </p:pic>
      <p:sp>
        <p:nvSpPr>
          <p:cNvPr id="5" name="TextBox 4">
            <a:extLst>
              <a:ext uri="{FF2B5EF4-FFF2-40B4-BE49-F238E27FC236}">
                <a16:creationId xmlns:a16="http://schemas.microsoft.com/office/drawing/2014/main" id="{092AA4BC-B0FF-E44E-A9AF-6E2B98A9E5AA}"/>
              </a:ext>
            </a:extLst>
          </p:cNvPr>
          <p:cNvSpPr txBox="1"/>
          <p:nvPr/>
        </p:nvSpPr>
        <p:spPr>
          <a:xfrm>
            <a:off x="7389184" y="5429198"/>
            <a:ext cx="3554178" cy="369332"/>
          </a:xfrm>
          <a:prstGeom prst="rect">
            <a:avLst/>
          </a:prstGeom>
          <a:noFill/>
        </p:spPr>
        <p:txBody>
          <a:bodyPr wrap="none" rtlCol="0">
            <a:spAutoFit/>
          </a:bodyPr>
          <a:lstStyle/>
          <a:p>
            <a:r>
              <a:rPr lang="en-US" i="1" dirty="0"/>
              <a:t>MIPS R10K CPU die shot (Wikipedia)</a:t>
            </a:r>
          </a:p>
        </p:txBody>
      </p:sp>
      <p:sp>
        <p:nvSpPr>
          <p:cNvPr id="7" name="Slide Number Placeholder 6">
            <a:extLst>
              <a:ext uri="{FF2B5EF4-FFF2-40B4-BE49-F238E27FC236}">
                <a16:creationId xmlns:a16="http://schemas.microsoft.com/office/drawing/2014/main" id="{48D1433F-D06D-4FF4-BA51-565DF5D35621}"/>
              </a:ext>
            </a:extLst>
          </p:cNvPr>
          <p:cNvSpPr>
            <a:spLocks noGrp="1"/>
          </p:cNvSpPr>
          <p:nvPr>
            <p:ph type="sldNum" sz="quarter" idx="12"/>
          </p:nvPr>
        </p:nvSpPr>
        <p:spPr/>
        <p:txBody>
          <a:bodyPr/>
          <a:lstStyle/>
          <a:p>
            <a:fld id="{DCB5D7B0-B5B9-E04E-9D45-6E6D4C8FE50A}" type="slidenum">
              <a:rPr lang="en-US" smtClean="0"/>
              <a:t>2</a:t>
            </a:fld>
            <a:endParaRPr lang="en-US"/>
          </a:p>
        </p:txBody>
      </p:sp>
    </p:spTree>
    <p:extLst>
      <p:ext uri="{BB962C8B-B14F-4D97-AF65-F5344CB8AC3E}">
        <p14:creationId xmlns:p14="http://schemas.microsoft.com/office/powerpoint/2010/main" val="2469528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D735F-85C6-E94C-BC7C-901913CD46BA}"/>
              </a:ext>
            </a:extLst>
          </p:cNvPr>
          <p:cNvSpPr>
            <a:spLocks noGrp="1"/>
          </p:cNvSpPr>
          <p:nvPr>
            <p:ph type="title"/>
          </p:nvPr>
        </p:nvSpPr>
        <p:spPr/>
        <p:txBody>
          <a:bodyPr/>
          <a:lstStyle/>
          <a:p>
            <a:r>
              <a:rPr lang="en-US" dirty="0"/>
              <a:t>Class Overview</a:t>
            </a:r>
          </a:p>
        </p:txBody>
      </p:sp>
      <p:sp>
        <p:nvSpPr>
          <p:cNvPr id="4" name="Rectangle 3">
            <a:extLst>
              <a:ext uri="{FF2B5EF4-FFF2-40B4-BE49-F238E27FC236}">
                <a16:creationId xmlns:a16="http://schemas.microsoft.com/office/drawing/2014/main" id="{504E3117-054C-D144-AA8A-8C2BEF4592E7}"/>
              </a:ext>
            </a:extLst>
          </p:cNvPr>
          <p:cNvSpPr/>
          <p:nvPr/>
        </p:nvSpPr>
        <p:spPr>
          <a:xfrm>
            <a:off x="7486650" y="940691"/>
            <a:ext cx="4507040" cy="3542357"/>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r>
              <a:rPr lang="en-US" b="1" i="1" dirty="0"/>
              <a:t>Lecture Topics</a:t>
            </a:r>
          </a:p>
          <a:p>
            <a:pPr marL="285750" indent="-285750">
              <a:buFont typeface="Arial" panose="020B0604020202020204" pitchFamily="34" charset="0"/>
              <a:buChar char="•"/>
            </a:pPr>
            <a:r>
              <a:rPr lang="en-US" u="sng" dirty="0"/>
              <a:t>First Half</a:t>
            </a:r>
          </a:p>
          <a:p>
            <a:pPr marL="742950" lvl="1" indent="-285750">
              <a:buFont typeface="Arial" panose="020B0604020202020204" pitchFamily="34" charset="0"/>
              <a:buChar char="•"/>
            </a:pPr>
            <a:r>
              <a:rPr lang="en-US" dirty="0"/>
              <a:t>In-order pipeline review</a:t>
            </a:r>
          </a:p>
          <a:p>
            <a:pPr marL="742950" lvl="1" indent="-285750">
              <a:buFont typeface="Arial" panose="020B0604020202020204" pitchFamily="34" charset="0"/>
              <a:buChar char="•"/>
            </a:pPr>
            <a:r>
              <a:rPr lang="en-US" dirty="0" err="1"/>
              <a:t>Tomasulo’s</a:t>
            </a:r>
            <a:r>
              <a:rPr lang="en-US" dirty="0"/>
              <a:t> scheduling algorithm</a:t>
            </a:r>
          </a:p>
          <a:p>
            <a:pPr marL="742950" lvl="1" indent="-285750">
              <a:buFont typeface="Arial" panose="020B0604020202020204" pitchFamily="34" charset="0"/>
              <a:buChar char="•"/>
            </a:pPr>
            <a:r>
              <a:rPr lang="en-US" dirty="0"/>
              <a:t>Intel P6 and MIPS R10K case studies</a:t>
            </a:r>
          </a:p>
          <a:p>
            <a:pPr marL="742950" lvl="1" indent="-285750">
              <a:buFont typeface="Arial" panose="020B0604020202020204" pitchFamily="34" charset="0"/>
              <a:buChar char="•"/>
            </a:pPr>
            <a:r>
              <a:rPr lang="en-US" dirty="0"/>
              <a:t>Branch predictors, early branch recovery and load/store queue</a:t>
            </a:r>
          </a:p>
          <a:p>
            <a:pPr marL="285750" indent="-285750">
              <a:buFont typeface="Arial" panose="020B0604020202020204" pitchFamily="34" charset="0"/>
              <a:buChar char="•"/>
            </a:pPr>
            <a:r>
              <a:rPr lang="en-US" u="sng" dirty="0"/>
              <a:t>Second Half</a:t>
            </a:r>
          </a:p>
          <a:p>
            <a:pPr marL="742950" lvl="1" indent="-285750">
              <a:buFont typeface="Arial" panose="020B0604020202020204" pitchFamily="34" charset="0"/>
              <a:buChar char="•"/>
            </a:pPr>
            <a:r>
              <a:rPr lang="en-US" dirty="0"/>
              <a:t>Memory &amp; caches</a:t>
            </a:r>
          </a:p>
          <a:p>
            <a:pPr marL="742950" lvl="1" indent="-285750">
              <a:buFont typeface="Arial" panose="020B0604020202020204" pitchFamily="34" charset="0"/>
              <a:buChar char="•"/>
            </a:pPr>
            <a:r>
              <a:rPr lang="en-US" dirty="0"/>
              <a:t>Prefetching</a:t>
            </a:r>
          </a:p>
          <a:p>
            <a:pPr marL="742950" lvl="1" indent="-285750">
              <a:buFont typeface="Arial" panose="020B0604020202020204" pitchFamily="34" charset="0"/>
              <a:buChar char="•"/>
            </a:pPr>
            <a:r>
              <a:rPr lang="en-US" dirty="0"/>
              <a:t>Virtual memory</a:t>
            </a:r>
          </a:p>
          <a:p>
            <a:pPr marL="742950" lvl="1" indent="-285750">
              <a:buFont typeface="Arial" panose="020B0604020202020204" pitchFamily="34" charset="0"/>
              <a:buChar char="•"/>
            </a:pPr>
            <a:r>
              <a:rPr lang="en-US" dirty="0"/>
              <a:t>Multicore/multithreading</a:t>
            </a:r>
          </a:p>
          <a:p>
            <a:pPr marL="742950" lvl="1" indent="-285750">
              <a:buFont typeface="Arial" panose="020B0604020202020204" pitchFamily="34" charset="0"/>
              <a:buChar char="•"/>
            </a:pPr>
            <a:r>
              <a:rPr lang="en-US" dirty="0"/>
              <a:t>Special topics (instructor’s choice)</a:t>
            </a:r>
          </a:p>
        </p:txBody>
      </p:sp>
      <p:grpSp>
        <p:nvGrpSpPr>
          <p:cNvPr id="27" name="Group 26">
            <a:extLst>
              <a:ext uri="{FF2B5EF4-FFF2-40B4-BE49-F238E27FC236}">
                <a16:creationId xmlns:a16="http://schemas.microsoft.com/office/drawing/2014/main" id="{24D515D5-F9F8-C44F-BB8B-DDD3D1EEFADA}"/>
              </a:ext>
            </a:extLst>
          </p:cNvPr>
          <p:cNvGrpSpPr/>
          <p:nvPr/>
        </p:nvGrpSpPr>
        <p:grpSpPr>
          <a:xfrm>
            <a:off x="127008" y="4483049"/>
            <a:ext cx="12029008" cy="1760838"/>
            <a:chOff x="127008" y="4908056"/>
            <a:chExt cx="12029008" cy="1760838"/>
          </a:xfrm>
        </p:grpSpPr>
        <p:sp>
          <p:nvSpPr>
            <p:cNvPr id="17" name="Rectangle 16">
              <a:extLst>
                <a:ext uri="{FF2B5EF4-FFF2-40B4-BE49-F238E27FC236}">
                  <a16:creationId xmlns:a16="http://schemas.microsoft.com/office/drawing/2014/main" id="{977FB5BC-320B-E743-9D84-A090730CEECA}"/>
                </a:ext>
              </a:extLst>
            </p:cNvPr>
            <p:cNvSpPr/>
            <p:nvPr/>
          </p:nvSpPr>
          <p:spPr>
            <a:xfrm>
              <a:off x="1328747" y="5369722"/>
              <a:ext cx="4690186" cy="6429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OOO Algorithms and Implementations</a:t>
              </a:r>
            </a:p>
          </p:txBody>
        </p:sp>
        <p:sp>
          <p:nvSpPr>
            <p:cNvPr id="20" name="Rectangle 19">
              <a:extLst>
                <a:ext uri="{FF2B5EF4-FFF2-40B4-BE49-F238E27FC236}">
                  <a16:creationId xmlns:a16="http://schemas.microsoft.com/office/drawing/2014/main" id="{AB3023F1-FE3D-C340-B8EA-BF660E4A3509}"/>
                </a:ext>
              </a:extLst>
            </p:cNvPr>
            <p:cNvSpPr/>
            <p:nvPr/>
          </p:nvSpPr>
          <p:spPr>
            <a:xfrm>
              <a:off x="1328747" y="6012658"/>
              <a:ext cx="3747106" cy="64293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Three Individual Projects</a:t>
              </a:r>
            </a:p>
          </p:txBody>
        </p:sp>
        <p:sp>
          <p:nvSpPr>
            <p:cNvPr id="22" name="TextBox 21">
              <a:extLst>
                <a:ext uri="{FF2B5EF4-FFF2-40B4-BE49-F238E27FC236}">
                  <a16:creationId xmlns:a16="http://schemas.microsoft.com/office/drawing/2014/main" id="{6F0A5A28-73EF-5241-BF98-B0FEE5526B6B}"/>
                </a:ext>
              </a:extLst>
            </p:cNvPr>
            <p:cNvSpPr txBox="1"/>
            <p:nvPr/>
          </p:nvSpPr>
          <p:spPr>
            <a:xfrm>
              <a:off x="1328747" y="4908056"/>
              <a:ext cx="2622000" cy="461665"/>
            </a:xfrm>
            <a:prstGeom prst="rect">
              <a:avLst/>
            </a:prstGeom>
            <a:noFill/>
          </p:spPr>
          <p:txBody>
            <a:bodyPr wrap="none" rtlCol="0">
              <a:spAutoFit/>
            </a:bodyPr>
            <a:lstStyle/>
            <a:p>
              <a:r>
                <a:rPr lang="en-US" sz="2400" b="1" dirty="0"/>
                <a:t>Semester Timeline </a:t>
              </a:r>
            </a:p>
          </p:txBody>
        </p:sp>
        <p:sp>
          <p:nvSpPr>
            <p:cNvPr id="26" name="Rectangle 25">
              <a:extLst>
                <a:ext uri="{FF2B5EF4-FFF2-40B4-BE49-F238E27FC236}">
                  <a16:creationId xmlns:a16="http://schemas.microsoft.com/office/drawing/2014/main" id="{5CEA22A0-B469-0943-A2A1-B5BBF6C87791}"/>
                </a:ext>
              </a:extLst>
            </p:cNvPr>
            <p:cNvSpPr/>
            <p:nvPr/>
          </p:nvSpPr>
          <p:spPr>
            <a:xfrm>
              <a:off x="7364896" y="4967291"/>
              <a:ext cx="4791120" cy="1701603"/>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BDA1467-1E18-F34C-82E5-0C2C4B52CF57}"/>
                </a:ext>
              </a:extLst>
            </p:cNvPr>
            <p:cNvSpPr txBox="1"/>
            <p:nvPr/>
          </p:nvSpPr>
          <p:spPr>
            <a:xfrm>
              <a:off x="127008" y="5483524"/>
              <a:ext cx="1201739" cy="461665"/>
            </a:xfrm>
            <a:prstGeom prst="rect">
              <a:avLst/>
            </a:prstGeom>
            <a:noFill/>
          </p:spPr>
          <p:txBody>
            <a:bodyPr wrap="none" rtlCol="0">
              <a:spAutoFit/>
            </a:bodyPr>
            <a:lstStyle/>
            <a:p>
              <a:r>
                <a:rPr lang="en-US" sz="2400"/>
                <a:t>Lecture:</a:t>
              </a:r>
            </a:p>
          </p:txBody>
        </p:sp>
        <p:sp>
          <p:nvSpPr>
            <p:cNvPr id="25" name="TextBox 24">
              <a:extLst>
                <a:ext uri="{FF2B5EF4-FFF2-40B4-BE49-F238E27FC236}">
                  <a16:creationId xmlns:a16="http://schemas.microsoft.com/office/drawing/2014/main" id="{2B6CA584-5EBE-EF4F-92C7-60FA89D8484A}"/>
                </a:ext>
              </a:extLst>
            </p:cNvPr>
            <p:cNvSpPr txBox="1"/>
            <p:nvPr/>
          </p:nvSpPr>
          <p:spPr>
            <a:xfrm>
              <a:off x="198309" y="6076703"/>
              <a:ext cx="1130438" cy="461665"/>
            </a:xfrm>
            <a:prstGeom prst="rect">
              <a:avLst/>
            </a:prstGeom>
            <a:noFill/>
          </p:spPr>
          <p:txBody>
            <a:bodyPr wrap="none" rtlCol="0">
              <a:spAutoFit/>
            </a:bodyPr>
            <a:lstStyle/>
            <a:p>
              <a:r>
                <a:rPr lang="en-US" sz="2400"/>
                <a:t>Coding:</a:t>
              </a:r>
            </a:p>
          </p:txBody>
        </p:sp>
        <p:sp>
          <p:nvSpPr>
            <p:cNvPr id="18" name="Rectangle 17">
              <a:extLst>
                <a:ext uri="{FF2B5EF4-FFF2-40B4-BE49-F238E27FC236}">
                  <a16:creationId xmlns:a16="http://schemas.microsoft.com/office/drawing/2014/main" id="{F2E0236D-D698-5B44-854C-47DA73CCC0FA}"/>
                </a:ext>
              </a:extLst>
            </p:cNvPr>
            <p:cNvSpPr/>
            <p:nvPr/>
          </p:nvSpPr>
          <p:spPr>
            <a:xfrm>
              <a:off x="6027576" y="5369721"/>
              <a:ext cx="4690186" cy="6429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Memory Systems and Caches</a:t>
              </a:r>
            </a:p>
          </p:txBody>
        </p:sp>
        <p:sp>
          <p:nvSpPr>
            <p:cNvPr id="19" name="Rectangle 18">
              <a:extLst>
                <a:ext uri="{FF2B5EF4-FFF2-40B4-BE49-F238E27FC236}">
                  <a16:creationId xmlns:a16="http://schemas.microsoft.com/office/drawing/2014/main" id="{57EC139B-EF3F-6646-A7B4-14C2362ACB32}"/>
                </a:ext>
              </a:extLst>
            </p:cNvPr>
            <p:cNvSpPr/>
            <p:nvPr/>
          </p:nvSpPr>
          <p:spPr>
            <a:xfrm>
              <a:off x="10717763" y="5369721"/>
              <a:ext cx="840835" cy="6429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Special Topics</a:t>
              </a:r>
            </a:p>
          </p:txBody>
        </p:sp>
        <p:sp>
          <p:nvSpPr>
            <p:cNvPr id="21" name="Rectangle 20">
              <a:extLst>
                <a:ext uri="{FF2B5EF4-FFF2-40B4-BE49-F238E27FC236}">
                  <a16:creationId xmlns:a16="http://schemas.microsoft.com/office/drawing/2014/main" id="{656C5089-ABD0-1F4D-BC4E-F7AD201B01FA}"/>
                </a:ext>
              </a:extLst>
            </p:cNvPr>
            <p:cNvSpPr/>
            <p:nvPr/>
          </p:nvSpPr>
          <p:spPr>
            <a:xfrm>
              <a:off x="5075853" y="6012657"/>
              <a:ext cx="6482746" cy="64293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Group Project</a:t>
              </a:r>
            </a:p>
          </p:txBody>
        </p:sp>
        <p:sp>
          <p:nvSpPr>
            <p:cNvPr id="23" name="Right Arrow 22">
              <a:extLst>
                <a:ext uri="{FF2B5EF4-FFF2-40B4-BE49-F238E27FC236}">
                  <a16:creationId xmlns:a16="http://schemas.microsoft.com/office/drawing/2014/main" id="{C0AECDD2-D929-9B4B-863A-FF70E14D6808}"/>
                </a:ext>
              </a:extLst>
            </p:cNvPr>
            <p:cNvSpPr/>
            <p:nvPr/>
          </p:nvSpPr>
          <p:spPr>
            <a:xfrm>
              <a:off x="3899900" y="4967291"/>
              <a:ext cx="3429601" cy="35530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29" name="Content Placeholder 2">
            <a:extLst>
              <a:ext uri="{FF2B5EF4-FFF2-40B4-BE49-F238E27FC236}">
                <a16:creationId xmlns:a16="http://schemas.microsoft.com/office/drawing/2014/main" id="{FB96116D-6BFF-3D4A-A520-8915E0C6DC6E}"/>
              </a:ext>
            </a:extLst>
          </p:cNvPr>
          <p:cNvSpPr txBox="1">
            <a:spLocks/>
          </p:cNvSpPr>
          <p:nvPr/>
        </p:nvSpPr>
        <p:spPr>
          <a:xfrm>
            <a:off x="198310" y="1583629"/>
            <a:ext cx="7631240" cy="2588321"/>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dirty="0"/>
              <a:t>Introductory grad-level computer architecture</a:t>
            </a:r>
            <a:endParaRPr lang="en-US" dirty="0">
              <a:cs typeface="Calibri"/>
            </a:endParaRPr>
          </a:p>
          <a:p>
            <a:pPr marL="742950" lvl="1" indent="-285750"/>
            <a:r>
              <a:rPr lang="en-US" dirty="0"/>
              <a:t>Emphasis on Out-of-Order (</a:t>
            </a:r>
            <a:r>
              <a:rPr lang="en-US" dirty="0" err="1"/>
              <a:t>OoO</a:t>
            </a:r>
            <a:r>
              <a:rPr lang="en-US" dirty="0"/>
              <a:t>) CPU design</a:t>
            </a:r>
          </a:p>
          <a:p>
            <a:pPr marL="742950" lvl="1" indent="-285750"/>
            <a:r>
              <a:rPr lang="en-US" dirty="0"/>
              <a:t>Students work in teams of five to design their own </a:t>
            </a:r>
            <a:r>
              <a:rPr lang="en-US" dirty="0" err="1"/>
              <a:t>OoO</a:t>
            </a:r>
            <a:r>
              <a:rPr lang="en-US" dirty="0"/>
              <a:t> CPU</a:t>
            </a:r>
          </a:p>
          <a:p>
            <a:pPr marL="285750" indent="-285750"/>
            <a:r>
              <a:rPr lang="en-US" dirty="0"/>
              <a:t>Who takes the class?</a:t>
            </a:r>
          </a:p>
          <a:p>
            <a:pPr marL="742950" lvl="1" indent="-285750"/>
            <a:r>
              <a:rPr lang="en-US" dirty="0"/>
              <a:t>Seniors fulfilling their capstone requirement </a:t>
            </a:r>
          </a:p>
          <a:p>
            <a:pPr marL="742950" lvl="1" indent="-285750"/>
            <a:r>
              <a:rPr lang="en-US" dirty="0"/>
              <a:t>Graduate students, typically first-year</a:t>
            </a:r>
          </a:p>
          <a:p>
            <a:pPr marL="742950" lvl="1" indent="-285750"/>
            <a:r>
              <a:rPr lang="en-US" dirty="0"/>
              <a:t>Students from both the CS and EE programs</a:t>
            </a:r>
          </a:p>
          <a:p>
            <a:pPr marL="285750" indent="-285750"/>
            <a:r>
              <a:rPr lang="en-US" dirty="0"/>
              <a:t>Enrollment typically 50-80, one faculty lecturer and 2-3 TAs</a:t>
            </a:r>
          </a:p>
          <a:p>
            <a:endParaRPr lang="en-US" dirty="0"/>
          </a:p>
        </p:txBody>
      </p:sp>
      <p:sp>
        <p:nvSpPr>
          <p:cNvPr id="3" name="Slide Number Placeholder 2">
            <a:extLst>
              <a:ext uri="{FF2B5EF4-FFF2-40B4-BE49-F238E27FC236}">
                <a16:creationId xmlns:a16="http://schemas.microsoft.com/office/drawing/2014/main" id="{81231CB8-3166-4F00-BF27-51D96EDF8490}"/>
              </a:ext>
            </a:extLst>
          </p:cNvPr>
          <p:cNvSpPr>
            <a:spLocks noGrp="1"/>
          </p:cNvSpPr>
          <p:nvPr>
            <p:ph type="sldNum" sz="quarter" idx="12"/>
          </p:nvPr>
        </p:nvSpPr>
        <p:spPr/>
        <p:txBody>
          <a:bodyPr/>
          <a:lstStyle/>
          <a:p>
            <a:fld id="{DCB5D7B0-B5B9-E04E-9D45-6E6D4C8FE50A}" type="slidenum">
              <a:rPr lang="en-US" smtClean="0"/>
              <a:t>3</a:t>
            </a:fld>
            <a:endParaRPr lang="en-US"/>
          </a:p>
        </p:txBody>
      </p:sp>
    </p:spTree>
    <p:extLst>
      <p:ext uri="{BB962C8B-B14F-4D97-AF65-F5344CB8AC3E}">
        <p14:creationId xmlns:p14="http://schemas.microsoft.com/office/powerpoint/2010/main" val="401539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D735F-85C6-E94C-BC7C-901913CD46BA}"/>
              </a:ext>
            </a:extLst>
          </p:cNvPr>
          <p:cNvSpPr>
            <a:spLocks noGrp="1"/>
          </p:cNvSpPr>
          <p:nvPr>
            <p:ph type="title"/>
          </p:nvPr>
        </p:nvSpPr>
        <p:spPr/>
        <p:txBody>
          <a:bodyPr/>
          <a:lstStyle/>
          <a:p>
            <a:r>
              <a:rPr lang="en-US" dirty="0"/>
              <a:t>Class Overview</a:t>
            </a:r>
          </a:p>
        </p:txBody>
      </p:sp>
      <p:sp>
        <p:nvSpPr>
          <p:cNvPr id="29" name="Content Placeholder 2">
            <a:extLst>
              <a:ext uri="{FF2B5EF4-FFF2-40B4-BE49-F238E27FC236}">
                <a16:creationId xmlns:a16="http://schemas.microsoft.com/office/drawing/2014/main" id="{FB96116D-6BFF-3D4A-A520-8915E0C6DC6E}"/>
              </a:ext>
            </a:extLst>
          </p:cNvPr>
          <p:cNvSpPr txBox="1">
            <a:spLocks/>
          </p:cNvSpPr>
          <p:nvPr/>
        </p:nvSpPr>
        <p:spPr>
          <a:xfrm>
            <a:off x="1235592" y="1608933"/>
            <a:ext cx="4122230" cy="2588321"/>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0990" indent="-380990"/>
            <a:r>
              <a:rPr lang="en-US" dirty="0"/>
              <a:t>Seven labs</a:t>
            </a:r>
          </a:p>
          <a:p>
            <a:pPr marL="380990" indent="-380990"/>
            <a:r>
              <a:rPr lang="en-US" dirty="0"/>
              <a:t>Five </a:t>
            </a:r>
            <a:r>
              <a:rPr lang="en-US" dirty="0" err="1"/>
              <a:t>homeworks</a:t>
            </a:r>
            <a:endParaRPr lang="en-US" dirty="0"/>
          </a:p>
          <a:p>
            <a:pPr marL="380990" indent="-380990"/>
            <a:r>
              <a:rPr lang="en-US" dirty="0"/>
              <a:t>Two exams</a:t>
            </a:r>
          </a:p>
          <a:p>
            <a:pPr marL="380990" indent="-380990"/>
            <a:r>
              <a:rPr lang="en-US" dirty="0"/>
              <a:t>Three individual projects</a:t>
            </a:r>
          </a:p>
          <a:p>
            <a:pPr marL="914400" lvl="1" indent="-457200">
              <a:buFont typeface="+mj-lt"/>
              <a:buAutoNum type="arabicPeriod"/>
            </a:pPr>
            <a:r>
              <a:rPr lang="en-US" dirty="0"/>
              <a:t>Basic Verilog module</a:t>
            </a:r>
          </a:p>
          <a:p>
            <a:pPr marL="914400" lvl="1" indent="-457200">
              <a:buFont typeface="+mj-lt"/>
              <a:buAutoNum type="arabicPeriod"/>
            </a:pPr>
            <a:r>
              <a:rPr lang="en-US" dirty="0"/>
              <a:t>Finite state machine</a:t>
            </a:r>
          </a:p>
          <a:p>
            <a:pPr marL="914400" lvl="1" indent="-457200">
              <a:buFont typeface="+mj-lt"/>
              <a:buAutoNum type="arabicPeriod"/>
            </a:pPr>
            <a:r>
              <a:rPr lang="en-US" dirty="0"/>
              <a:t>In-order RISC-V pipeline</a:t>
            </a:r>
          </a:p>
          <a:p>
            <a:pPr marL="380990" indent="-380990"/>
            <a:r>
              <a:rPr lang="en-US" dirty="0"/>
              <a:t>Final group project</a:t>
            </a:r>
          </a:p>
        </p:txBody>
      </p:sp>
      <p:sp>
        <p:nvSpPr>
          <p:cNvPr id="3" name="Slide Number Placeholder 2">
            <a:extLst>
              <a:ext uri="{FF2B5EF4-FFF2-40B4-BE49-F238E27FC236}">
                <a16:creationId xmlns:a16="http://schemas.microsoft.com/office/drawing/2014/main" id="{81231CB8-3166-4F00-BF27-51D96EDF8490}"/>
              </a:ext>
            </a:extLst>
          </p:cNvPr>
          <p:cNvSpPr>
            <a:spLocks noGrp="1"/>
          </p:cNvSpPr>
          <p:nvPr>
            <p:ph type="sldNum" sz="quarter" idx="12"/>
          </p:nvPr>
        </p:nvSpPr>
        <p:spPr/>
        <p:txBody>
          <a:bodyPr/>
          <a:lstStyle/>
          <a:p>
            <a:fld id="{DCB5D7B0-B5B9-E04E-9D45-6E6D4C8FE50A}" type="slidenum">
              <a:rPr lang="en-US" smtClean="0"/>
              <a:t>4</a:t>
            </a:fld>
            <a:endParaRPr lang="en-US"/>
          </a:p>
        </p:txBody>
      </p:sp>
      <p:pic>
        <p:nvPicPr>
          <p:cNvPr id="28" name="Picture 2" descr="Text&#10;&#10;Description automatically generated">
            <a:extLst>
              <a:ext uri="{FF2B5EF4-FFF2-40B4-BE49-F238E27FC236}">
                <a16:creationId xmlns:a16="http://schemas.microsoft.com/office/drawing/2014/main" id="{5A03665F-0E84-354A-B813-3984E6E0983D}"/>
              </a:ext>
            </a:extLst>
          </p:cNvPr>
          <p:cNvPicPr>
            <a:picLocks noChangeAspect="1"/>
          </p:cNvPicPr>
          <p:nvPr/>
        </p:nvPicPr>
        <p:blipFill>
          <a:blip r:embed="rId3"/>
          <a:stretch>
            <a:fillRect/>
          </a:stretch>
        </p:blipFill>
        <p:spPr>
          <a:xfrm>
            <a:off x="6802966" y="1459809"/>
            <a:ext cx="4910667" cy="2392415"/>
          </a:xfrm>
          <a:prstGeom prst="rect">
            <a:avLst/>
          </a:prstGeom>
        </p:spPr>
      </p:pic>
      <p:grpSp>
        <p:nvGrpSpPr>
          <p:cNvPr id="30" name="Group 29">
            <a:extLst>
              <a:ext uri="{FF2B5EF4-FFF2-40B4-BE49-F238E27FC236}">
                <a16:creationId xmlns:a16="http://schemas.microsoft.com/office/drawing/2014/main" id="{D0A30CE5-1AC7-4A2E-A8FF-F9B60DD246F7}"/>
              </a:ext>
            </a:extLst>
          </p:cNvPr>
          <p:cNvGrpSpPr/>
          <p:nvPr/>
        </p:nvGrpSpPr>
        <p:grpSpPr>
          <a:xfrm>
            <a:off x="162992" y="4517772"/>
            <a:ext cx="12029008" cy="1760838"/>
            <a:chOff x="127008" y="4908056"/>
            <a:chExt cx="12029008" cy="1760838"/>
          </a:xfrm>
        </p:grpSpPr>
        <p:sp>
          <p:nvSpPr>
            <p:cNvPr id="31" name="Rectangle 30">
              <a:extLst>
                <a:ext uri="{FF2B5EF4-FFF2-40B4-BE49-F238E27FC236}">
                  <a16:creationId xmlns:a16="http://schemas.microsoft.com/office/drawing/2014/main" id="{8DC0A1C8-FC8F-4ABA-9BBA-B00A73B5DFA5}"/>
                </a:ext>
              </a:extLst>
            </p:cNvPr>
            <p:cNvSpPr/>
            <p:nvPr/>
          </p:nvSpPr>
          <p:spPr>
            <a:xfrm>
              <a:off x="1328747" y="5369722"/>
              <a:ext cx="4690186" cy="6429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OOO Algorithms and Implementations</a:t>
              </a:r>
            </a:p>
          </p:txBody>
        </p:sp>
        <p:sp>
          <p:nvSpPr>
            <p:cNvPr id="32" name="Rectangle 31">
              <a:extLst>
                <a:ext uri="{FF2B5EF4-FFF2-40B4-BE49-F238E27FC236}">
                  <a16:creationId xmlns:a16="http://schemas.microsoft.com/office/drawing/2014/main" id="{5A6C98B9-4744-4FEC-8B11-EEEE28010AFA}"/>
                </a:ext>
              </a:extLst>
            </p:cNvPr>
            <p:cNvSpPr/>
            <p:nvPr/>
          </p:nvSpPr>
          <p:spPr>
            <a:xfrm>
              <a:off x="1328747" y="6012658"/>
              <a:ext cx="3747106" cy="64293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Three Individual Projects</a:t>
              </a:r>
            </a:p>
          </p:txBody>
        </p:sp>
        <p:sp>
          <p:nvSpPr>
            <p:cNvPr id="33" name="TextBox 32">
              <a:extLst>
                <a:ext uri="{FF2B5EF4-FFF2-40B4-BE49-F238E27FC236}">
                  <a16:creationId xmlns:a16="http://schemas.microsoft.com/office/drawing/2014/main" id="{A5D0A9FE-9556-4068-A6FF-0801384C7ED2}"/>
                </a:ext>
              </a:extLst>
            </p:cNvPr>
            <p:cNvSpPr txBox="1"/>
            <p:nvPr/>
          </p:nvSpPr>
          <p:spPr>
            <a:xfrm>
              <a:off x="1328747" y="4908056"/>
              <a:ext cx="2622000" cy="461665"/>
            </a:xfrm>
            <a:prstGeom prst="rect">
              <a:avLst/>
            </a:prstGeom>
            <a:noFill/>
          </p:spPr>
          <p:txBody>
            <a:bodyPr wrap="none" rtlCol="0">
              <a:spAutoFit/>
            </a:bodyPr>
            <a:lstStyle/>
            <a:p>
              <a:r>
                <a:rPr lang="en-US" sz="2400" b="1" dirty="0"/>
                <a:t>Semester Timeline </a:t>
              </a:r>
            </a:p>
          </p:txBody>
        </p:sp>
        <p:sp>
          <p:nvSpPr>
            <p:cNvPr id="34" name="Rectangle 33">
              <a:extLst>
                <a:ext uri="{FF2B5EF4-FFF2-40B4-BE49-F238E27FC236}">
                  <a16:creationId xmlns:a16="http://schemas.microsoft.com/office/drawing/2014/main" id="{58760FD7-AE23-4995-ACD4-F1D9EB2E84E2}"/>
                </a:ext>
              </a:extLst>
            </p:cNvPr>
            <p:cNvSpPr/>
            <p:nvPr/>
          </p:nvSpPr>
          <p:spPr>
            <a:xfrm>
              <a:off x="7364896" y="4967291"/>
              <a:ext cx="4791120" cy="1701603"/>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12A54C06-E3D1-4BB0-9BA6-BC1B72830C31}"/>
                </a:ext>
              </a:extLst>
            </p:cNvPr>
            <p:cNvSpPr txBox="1"/>
            <p:nvPr/>
          </p:nvSpPr>
          <p:spPr>
            <a:xfrm>
              <a:off x="127008" y="5483524"/>
              <a:ext cx="1201739" cy="461665"/>
            </a:xfrm>
            <a:prstGeom prst="rect">
              <a:avLst/>
            </a:prstGeom>
            <a:noFill/>
          </p:spPr>
          <p:txBody>
            <a:bodyPr wrap="none" rtlCol="0">
              <a:spAutoFit/>
            </a:bodyPr>
            <a:lstStyle/>
            <a:p>
              <a:r>
                <a:rPr lang="en-US" sz="2400"/>
                <a:t>Lecture:</a:t>
              </a:r>
            </a:p>
          </p:txBody>
        </p:sp>
        <p:sp>
          <p:nvSpPr>
            <p:cNvPr id="36" name="TextBox 35">
              <a:extLst>
                <a:ext uri="{FF2B5EF4-FFF2-40B4-BE49-F238E27FC236}">
                  <a16:creationId xmlns:a16="http://schemas.microsoft.com/office/drawing/2014/main" id="{C551F1A4-A81E-4346-BE9A-EF84EE8751C5}"/>
                </a:ext>
              </a:extLst>
            </p:cNvPr>
            <p:cNvSpPr txBox="1"/>
            <p:nvPr/>
          </p:nvSpPr>
          <p:spPr>
            <a:xfrm>
              <a:off x="198309" y="6076703"/>
              <a:ext cx="1130438" cy="461665"/>
            </a:xfrm>
            <a:prstGeom prst="rect">
              <a:avLst/>
            </a:prstGeom>
            <a:noFill/>
          </p:spPr>
          <p:txBody>
            <a:bodyPr wrap="none" rtlCol="0">
              <a:spAutoFit/>
            </a:bodyPr>
            <a:lstStyle/>
            <a:p>
              <a:r>
                <a:rPr lang="en-US" sz="2400"/>
                <a:t>Coding:</a:t>
              </a:r>
            </a:p>
          </p:txBody>
        </p:sp>
        <p:sp>
          <p:nvSpPr>
            <p:cNvPr id="37" name="Rectangle 36">
              <a:extLst>
                <a:ext uri="{FF2B5EF4-FFF2-40B4-BE49-F238E27FC236}">
                  <a16:creationId xmlns:a16="http://schemas.microsoft.com/office/drawing/2014/main" id="{8FBEE734-5B84-4976-9410-4F193874A047}"/>
                </a:ext>
              </a:extLst>
            </p:cNvPr>
            <p:cNvSpPr/>
            <p:nvPr/>
          </p:nvSpPr>
          <p:spPr>
            <a:xfrm>
              <a:off x="6027576" y="5369721"/>
              <a:ext cx="4690186" cy="6429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Memory Systems and Caches</a:t>
              </a:r>
            </a:p>
          </p:txBody>
        </p:sp>
        <p:sp>
          <p:nvSpPr>
            <p:cNvPr id="38" name="Rectangle 37">
              <a:extLst>
                <a:ext uri="{FF2B5EF4-FFF2-40B4-BE49-F238E27FC236}">
                  <a16:creationId xmlns:a16="http://schemas.microsoft.com/office/drawing/2014/main" id="{E00BECC5-DE72-41DE-B8E3-F2575799AF4D}"/>
                </a:ext>
              </a:extLst>
            </p:cNvPr>
            <p:cNvSpPr/>
            <p:nvPr/>
          </p:nvSpPr>
          <p:spPr>
            <a:xfrm>
              <a:off x="10717763" y="5369721"/>
              <a:ext cx="840835" cy="6429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Special Topics</a:t>
              </a:r>
            </a:p>
          </p:txBody>
        </p:sp>
        <p:sp>
          <p:nvSpPr>
            <p:cNvPr id="39" name="Rectangle 38">
              <a:extLst>
                <a:ext uri="{FF2B5EF4-FFF2-40B4-BE49-F238E27FC236}">
                  <a16:creationId xmlns:a16="http://schemas.microsoft.com/office/drawing/2014/main" id="{149B3C6A-88FC-46B9-A048-6CECE15B76DB}"/>
                </a:ext>
              </a:extLst>
            </p:cNvPr>
            <p:cNvSpPr/>
            <p:nvPr/>
          </p:nvSpPr>
          <p:spPr>
            <a:xfrm>
              <a:off x="5075853" y="6012657"/>
              <a:ext cx="6482746" cy="64293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Group Project</a:t>
              </a:r>
            </a:p>
          </p:txBody>
        </p:sp>
        <p:sp>
          <p:nvSpPr>
            <p:cNvPr id="40" name="Right Arrow 22">
              <a:extLst>
                <a:ext uri="{FF2B5EF4-FFF2-40B4-BE49-F238E27FC236}">
                  <a16:creationId xmlns:a16="http://schemas.microsoft.com/office/drawing/2014/main" id="{FEF3D05D-9766-4B00-ACDE-254393FAAA88}"/>
                </a:ext>
              </a:extLst>
            </p:cNvPr>
            <p:cNvSpPr/>
            <p:nvPr/>
          </p:nvSpPr>
          <p:spPr>
            <a:xfrm>
              <a:off x="3899900" y="4967291"/>
              <a:ext cx="3429601" cy="35530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25200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2"/>
          <p:cNvSpPr txBox="1">
            <a:spLocks noGrp="1"/>
          </p:cNvSpPr>
          <p:nvPr>
            <p:ph type="ctrTitle"/>
          </p:nvPr>
        </p:nvSpPr>
        <p:spPr>
          <a:xfrm>
            <a:off x="1110333" y="326567"/>
            <a:ext cx="10711600" cy="764400"/>
          </a:xfrm>
          <a:prstGeom prst="rect">
            <a:avLst/>
          </a:prstGeom>
        </p:spPr>
        <p:txBody>
          <a:bodyPr spcFirstLastPara="1" vert="horz" wrap="square" lIns="121900" tIns="121900" rIns="121900" bIns="121900" rtlCol="0" anchor="b" anchorCtr="0">
            <a:noAutofit/>
          </a:bodyPr>
          <a:lstStyle/>
          <a:p>
            <a:pPr algn="l">
              <a:buNone/>
            </a:pPr>
            <a:r>
              <a:rPr lang="en-US" sz="3733"/>
              <a:t>Final Project</a:t>
            </a:r>
          </a:p>
        </p:txBody>
      </p:sp>
      <p:sp>
        <p:nvSpPr>
          <p:cNvPr id="74" name="Google Shape;74;p12"/>
          <p:cNvSpPr txBox="1">
            <a:spLocks noGrp="1"/>
          </p:cNvSpPr>
          <p:nvPr>
            <p:ph type="subTitle" idx="1"/>
          </p:nvPr>
        </p:nvSpPr>
        <p:spPr>
          <a:xfrm>
            <a:off x="1110333" y="1345467"/>
            <a:ext cx="10711600" cy="4186800"/>
          </a:xfrm>
          <a:prstGeom prst="rect">
            <a:avLst/>
          </a:prstGeom>
        </p:spPr>
        <p:txBody>
          <a:bodyPr spcFirstLastPara="1" vert="horz" wrap="square" lIns="121900" tIns="121900" rIns="121900" bIns="121900" rtlCol="0" anchor="t" anchorCtr="0">
            <a:noAutofit/>
          </a:bodyPr>
          <a:lstStyle/>
          <a:p>
            <a:pPr marL="380365" indent="-380365" algn="l">
              <a:buChar char="•"/>
            </a:pPr>
            <a:r>
              <a:rPr lang="en-US" dirty="0" err="1"/>
              <a:t>OoO</a:t>
            </a:r>
            <a:r>
              <a:rPr lang="en-US" dirty="0"/>
              <a:t> RISC-V 32-bit processor with branch prediction and L1 cache</a:t>
            </a:r>
          </a:p>
          <a:p>
            <a:pPr marL="837565" lvl="1" algn="l">
              <a:buChar char="•"/>
            </a:pPr>
            <a:r>
              <a:rPr lang="en-US" dirty="0">
                <a:cs typeface="Calibri"/>
              </a:rPr>
              <a:t> Previously alpha64, updated to RV32IM</a:t>
            </a:r>
          </a:p>
          <a:p>
            <a:pPr marL="380365" indent="-380365" algn="l">
              <a:buChar char="•"/>
            </a:pPr>
            <a:r>
              <a:rPr lang="en-US" dirty="0"/>
              <a:t>Written in </a:t>
            </a:r>
            <a:r>
              <a:rPr lang="en-US" dirty="0" err="1"/>
              <a:t>SystemVerilog</a:t>
            </a:r>
            <a:r>
              <a:rPr lang="en-US" dirty="0"/>
              <a:t> and synthesizable</a:t>
            </a:r>
            <a:endParaRPr lang="en-US" dirty="0">
              <a:cs typeface="Calibri"/>
            </a:endParaRPr>
          </a:p>
          <a:p>
            <a:pPr marL="380365" indent="-380365" algn="l">
              <a:buChar char="•"/>
            </a:pPr>
            <a:r>
              <a:rPr lang="en-US" dirty="0"/>
              <a:t>Groups of 4-5 students over 8 weeks </a:t>
            </a:r>
            <a:endParaRPr lang="en-US" dirty="0">
              <a:cs typeface="Calibri"/>
            </a:endParaRPr>
          </a:p>
          <a:p>
            <a:pPr algn="l"/>
            <a:endParaRPr lang="en-US" dirty="0">
              <a:cs typeface="Calibri"/>
            </a:endParaRPr>
          </a:p>
          <a:p>
            <a:pPr algn="l"/>
            <a:endParaRPr lang="en-US" dirty="0"/>
          </a:p>
        </p:txBody>
      </p:sp>
      <p:grpSp>
        <p:nvGrpSpPr>
          <p:cNvPr id="3" name="Group 2">
            <a:extLst>
              <a:ext uri="{FF2B5EF4-FFF2-40B4-BE49-F238E27FC236}">
                <a16:creationId xmlns:a16="http://schemas.microsoft.com/office/drawing/2014/main" id="{4A27A159-7402-ED4B-A093-F82DF0F331B2}"/>
              </a:ext>
            </a:extLst>
          </p:cNvPr>
          <p:cNvGrpSpPr/>
          <p:nvPr/>
        </p:nvGrpSpPr>
        <p:grpSpPr>
          <a:xfrm>
            <a:off x="162992" y="3046521"/>
            <a:ext cx="12029008" cy="2485746"/>
            <a:chOff x="127008" y="3758141"/>
            <a:chExt cx="12029008" cy="2485746"/>
          </a:xfrm>
        </p:grpSpPr>
        <p:grpSp>
          <p:nvGrpSpPr>
            <p:cNvPr id="2" name="Group 1">
              <a:extLst>
                <a:ext uri="{FF2B5EF4-FFF2-40B4-BE49-F238E27FC236}">
                  <a16:creationId xmlns:a16="http://schemas.microsoft.com/office/drawing/2014/main" id="{BB47FF11-149B-4B4D-B9A0-87DF19BEC1F2}"/>
                </a:ext>
              </a:extLst>
            </p:cNvPr>
            <p:cNvGrpSpPr/>
            <p:nvPr/>
          </p:nvGrpSpPr>
          <p:grpSpPr>
            <a:xfrm>
              <a:off x="127008" y="4483049"/>
              <a:ext cx="12029008" cy="1760838"/>
              <a:chOff x="127008" y="4908056"/>
              <a:chExt cx="12029008" cy="1760838"/>
            </a:xfrm>
          </p:grpSpPr>
          <p:sp>
            <p:nvSpPr>
              <p:cNvPr id="6" name="Rectangle 5">
                <a:extLst>
                  <a:ext uri="{FF2B5EF4-FFF2-40B4-BE49-F238E27FC236}">
                    <a16:creationId xmlns:a16="http://schemas.microsoft.com/office/drawing/2014/main" id="{8364E74F-18F8-4BFC-9873-F64464B96721}"/>
                  </a:ext>
                </a:extLst>
              </p:cNvPr>
              <p:cNvSpPr/>
              <p:nvPr/>
            </p:nvSpPr>
            <p:spPr>
              <a:xfrm>
                <a:off x="1328747" y="5369722"/>
                <a:ext cx="2589741" cy="642937"/>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1-2</a:t>
                </a:r>
              </a:p>
            </p:txBody>
          </p:sp>
          <p:sp>
            <p:nvSpPr>
              <p:cNvPr id="7" name="Rectangle 6">
                <a:extLst>
                  <a:ext uri="{FF2B5EF4-FFF2-40B4-BE49-F238E27FC236}">
                    <a16:creationId xmlns:a16="http://schemas.microsoft.com/office/drawing/2014/main" id="{F8AB11D3-9160-4F9E-AC68-7E0E183895A0}"/>
                  </a:ext>
                </a:extLst>
              </p:cNvPr>
              <p:cNvSpPr/>
              <p:nvPr/>
            </p:nvSpPr>
            <p:spPr>
              <a:xfrm>
                <a:off x="1328747" y="6012658"/>
                <a:ext cx="2589742" cy="64293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mn-lt"/>
                    <a:cs typeface="+mn-lt"/>
                  </a:rPr>
                  <a:t>First module and unit-test</a:t>
                </a:r>
              </a:p>
            </p:txBody>
          </p:sp>
          <p:sp>
            <p:nvSpPr>
              <p:cNvPr id="8" name="TextBox 7">
                <a:extLst>
                  <a:ext uri="{FF2B5EF4-FFF2-40B4-BE49-F238E27FC236}">
                    <a16:creationId xmlns:a16="http://schemas.microsoft.com/office/drawing/2014/main" id="{FD2A1F9E-0FF6-4214-A653-4E703278D2DE}"/>
                  </a:ext>
                </a:extLst>
              </p:cNvPr>
              <p:cNvSpPr txBox="1"/>
              <p:nvPr/>
            </p:nvSpPr>
            <p:spPr>
              <a:xfrm>
                <a:off x="1328747" y="4908056"/>
                <a:ext cx="2330510" cy="461665"/>
              </a:xfrm>
              <a:prstGeom prst="rect">
                <a:avLst/>
              </a:prstGeom>
              <a:noFill/>
            </p:spPr>
            <p:txBody>
              <a:bodyPr wrap="none" lIns="91440" tIns="45720" rIns="91440" bIns="45720" rtlCol="0" anchor="t">
                <a:spAutoFit/>
              </a:bodyPr>
              <a:lstStyle/>
              <a:p>
                <a:r>
                  <a:rPr lang="en-US" sz="2400" b="1"/>
                  <a:t>Project Timeline </a:t>
                </a:r>
              </a:p>
            </p:txBody>
          </p:sp>
          <p:sp>
            <p:nvSpPr>
              <p:cNvPr id="9" name="Rectangle 8">
                <a:extLst>
                  <a:ext uri="{FF2B5EF4-FFF2-40B4-BE49-F238E27FC236}">
                    <a16:creationId xmlns:a16="http://schemas.microsoft.com/office/drawing/2014/main" id="{D0E9E65A-E6C4-4F39-A19C-CB7A64309836}"/>
                  </a:ext>
                </a:extLst>
              </p:cNvPr>
              <p:cNvSpPr/>
              <p:nvPr/>
            </p:nvSpPr>
            <p:spPr>
              <a:xfrm>
                <a:off x="7364896" y="4967291"/>
                <a:ext cx="4791120" cy="1701603"/>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E4FF834-61C5-4D54-9F4E-6B3CDCECB43B}"/>
                  </a:ext>
                </a:extLst>
              </p:cNvPr>
              <p:cNvSpPr txBox="1"/>
              <p:nvPr/>
            </p:nvSpPr>
            <p:spPr>
              <a:xfrm>
                <a:off x="127008" y="5483524"/>
                <a:ext cx="976486" cy="461665"/>
              </a:xfrm>
              <a:prstGeom prst="rect">
                <a:avLst/>
              </a:prstGeom>
              <a:noFill/>
            </p:spPr>
            <p:txBody>
              <a:bodyPr wrap="none" lIns="91440" tIns="45720" rIns="91440" bIns="45720" rtlCol="0" anchor="t">
                <a:spAutoFit/>
              </a:bodyPr>
              <a:lstStyle/>
              <a:p>
                <a:r>
                  <a:rPr lang="en-US" sz="2400"/>
                  <a:t>Week:</a:t>
                </a:r>
              </a:p>
            </p:txBody>
          </p:sp>
          <p:sp>
            <p:nvSpPr>
              <p:cNvPr id="11" name="TextBox 10">
                <a:extLst>
                  <a:ext uri="{FF2B5EF4-FFF2-40B4-BE49-F238E27FC236}">
                    <a16:creationId xmlns:a16="http://schemas.microsoft.com/office/drawing/2014/main" id="{FABAA0D4-0B9C-4C8C-92F9-5C53CABD9A08}"/>
                  </a:ext>
                </a:extLst>
              </p:cNvPr>
              <p:cNvSpPr txBox="1"/>
              <p:nvPr/>
            </p:nvSpPr>
            <p:spPr>
              <a:xfrm>
                <a:off x="198309" y="6076703"/>
                <a:ext cx="840295" cy="461665"/>
              </a:xfrm>
              <a:prstGeom prst="rect">
                <a:avLst/>
              </a:prstGeom>
              <a:noFill/>
            </p:spPr>
            <p:txBody>
              <a:bodyPr wrap="none" lIns="91440" tIns="45720" rIns="91440" bIns="45720" rtlCol="0" anchor="t">
                <a:spAutoFit/>
              </a:bodyPr>
              <a:lstStyle/>
              <a:p>
                <a:r>
                  <a:rPr lang="en-US" sz="2400"/>
                  <a:t>Goal:</a:t>
                </a:r>
              </a:p>
            </p:txBody>
          </p:sp>
          <p:sp>
            <p:nvSpPr>
              <p:cNvPr id="12" name="Rectangle 11">
                <a:extLst>
                  <a:ext uri="{FF2B5EF4-FFF2-40B4-BE49-F238E27FC236}">
                    <a16:creationId xmlns:a16="http://schemas.microsoft.com/office/drawing/2014/main" id="{8C61B5A4-CCFE-4663-99D5-1EE8F860DE61}"/>
                  </a:ext>
                </a:extLst>
              </p:cNvPr>
              <p:cNvSpPr/>
              <p:nvPr/>
            </p:nvSpPr>
            <p:spPr>
              <a:xfrm>
                <a:off x="3916373" y="5367604"/>
                <a:ext cx="3583517" cy="642937"/>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3-5</a:t>
                </a:r>
              </a:p>
            </p:txBody>
          </p:sp>
          <p:sp>
            <p:nvSpPr>
              <p:cNvPr id="13" name="Rectangle 12">
                <a:extLst>
                  <a:ext uri="{FF2B5EF4-FFF2-40B4-BE49-F238E27FC236}">
                    <a16:creationId xmlns:a16="http://schemas.microsoft.com/office/drawing/2014/main" id="{5D65D75C-FD3C-47F0-ACB3-92619E07115C}"/>
                  </a:ext>
                </a:extLst>
              </p:cNvPr>
              <p:cNvSpPr/>
              <p:nvPr/>
            </p:nvSpPr>
            <p:spPr>
              <a:xfrm>
                <a:off x="7491423" y="5369721"/>
                <a:ext cx="1982259" cy="642937"/>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6-7</a:t>
                </a:r>
              </a:p>
            </p:txBody>
          </p:sp>
          <p:sp>
            <p:nvSpPr>
              <p:cNvPr id="14" name="Rectangle 13">
                <a:extLst>
                  <a:ext uri="{FF2B5EF4-FFF2-40B4-BE49-F238E27FC236}">
                    <a16:creationId xmlns:a16="http://schemas.microsoft.com/office/drawing/2014/main" id="{35A96B5C-AC2B-459A-8FC0-EB920AA0AAAF}"/>
                  </a:ext>
                </a:extLst>
              </p:cNvPr>
              <p:cNvSpPr/>
              <p:nvPr/>
            </p:nvSpPr>
            <p:spPr>
              <a:xfrm>
                <a:off x="3910023" y="6012658"/>
                <a:ext cx="3584577" cy="64293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OoO Pipeline</a:t>
                </a:r>
              </a:p>
            </p:txBody>
          </p:sp>
        </p:grpSp>
        <p:sp>
          <p:nvSpPr>
            <p:cNvPr id="4" name="Rectangle 3">
              <a:extLst>
                <a:ext uri="{FF2B5EF4-FFF2-40B4-BE49-F238E27FC236}">
                  <a16:creationId xmlns:a16="http://schemas.microsoft.com/office/drawing/2014/main" id="{BC0685FF-C83C-4DE1-9E62-BEB1FEFA4022}"/>
                </a:ext>
              </a:extLst>
            </p:cNvPr>
            <p:cNvSpPr/>
            <p:nvPr/>
          </p:nvSpPr>
          <p:spPr>
            <a:xfrm>
              <a:off x="9472623" y="4944714"/>
              <a:ext cx="1567392" cy="642937"/>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8</a:t>
              </a:r>
            </a:p>
          </p:txBody>
        </p:sp>
        <p:sp>
          <p:nvSpPr>
            <p:cNvPr id="16" name="Rectangle 15">
              <a:extLst>
                <a:ext uri="{FF2B5EF4-FFF2-40B4-BE49-F238E27FC236}">
                  <a16:creationId xmlns:a16="http://schemas.microsoft.com/office/drawing/2014/main" id="{175B7031-BF02-43C8-B3C1-C3092E9EFFCB}"/>
                </a:ext>
              </a:extLst>
            </p:cNvPr>
            <p:cNvSpPr/>
            <p:nvPr/>
          </p:nvSpPr>
          <p:spPr>
            <a:xfrm>
              <a:off x="7491423" y="5588181"/>
              <a:ext cx="1982259" cy="64293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Cache and memory system</a:t>
              </a:r>
            </a:p>
          </p:txBody>
        </p:sp>
        <p:sp>
          <p:nvSpPr>
            <p:cNvPr id="21" name="Rectangle 20">
              <a:extLst>
                <a:ext uri="{FF2B5EF4-FFF2-40B4-BE49-F238E27FC236}">
                  <a16:creationId xmlns:a16="http://schemas.microsoft.com/office/drawing/2014/main" id="{250C968A-47D5-4427-AC8E-6AFA1DF1D313}"/>
                </a:ext>
              </a:extLst>
            </p:cNvPr>
            <p:cNvSpPr/>
            <p:nvPr/>
          </p:nvSpPr>
          <p:spPr>
            <a:xfrm>
              <a:off x="9472623" y="5588181"/>
              <a:ext cx="1567391" cy="642406"/>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Integration and debugging</a:t>
              </a:r>
            </a:p>
          </p:txBody>
        </p:sp>
        <p:grpSp>
          <p:nvGrpSpPr>
            <p:cNvPr id="25" name="Group 24">
              <a:extLst>
                <a:ext uri="{FF2B5EF4-FFF2-40B4-BE49-F238E27FC236}">
                  <a16:creationId xmlns:a16="http://schemas.microsoft.com/office/drawing/2014/main" id="{383B18C4-2045-4D35-A7D5-CFB8307BEA80}"/>
                </a:ext>
              </a:extLst>
            </p:cNvPr>
            <p:cNvGrpSpPr/>
            <p:nvPr/>
          </p:nvGrpSpPr>
          <p:grpSpPr>
            <a:xfrm>
              <a:off x="3241675" y="3902075"/>
              <a:ext cx="1312334" cy="993520"/>
              <a:chOff x="3241675" y="3902075"/>
              <a:chExt cx="1312334" cy="993520"/>
            </a:xfrm>
          </p:grpSpPr>
          <p:sp>
            <p:nvSpPr>
              <p:cNvPr id="20" name="Arrow: Down 19">
                <a:extLst>
                  <a:ext uri="{FF2B5EF4-FFF2-40B4-BE49-F238E27FC236}">
                    <a16:creationId xmlns:a16="http://schemas.microsoft.com/office/drawing/2014/main" id="{F9F3A090-F80A-41AB-9B8B-8BF69622F803}"/>
                  </a:ext>
                </a:extLst>
              </p:cNvPr>
              <p:cNvSpPr/>
              <p:nvPr/>
            </p:nvSpPr>
            <p:spPr>
              <a:xfrm>
                <a:off x="3779350" y="4379128"/>
                <a:ext cx="296334" cy="516467"/>
              </a:xfrm>
              <a:prstGeom prst="downArrow">
                <a:avLst/>
              </a:prstGeom>
              <a:solidFill>
                <a:schemeClr val="accent4"/>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CA38ABF-EEFE-4266-A52E-23E8165B08D0}"/>
                  </a:ext>
                </a:extLst>
              </p:cNvPr>
              <p:cNvSpPr txBox="1"/>
              <p:nvPr/>
            </p:nvSpPr>
            <p:spPr>
              <a:xfrm>
                <a:off x="3241675" y="3902075"/>
                <a:ext cx="13123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Milestone 1</a:t>
                </a:r>
              </a:p>
            </p:txBody>
          </p:sp>
        </p:grpSp>
        <p:grpSp>
          <p:nvGrpSpPr>
            <p:cNvPr id="28" name="Group 27">
              <a:extLst>
                <a:ext uri="{FF2B5EF4-FFF2-40B4-BE49-F238E27FC236}">
                  <a16:creationId xmlns:a16="http://schemas.microsoft.com/office/drawing/2014/main" id="{6FAEEB18-CD96-4CE8-8E51-3D337AE7B60F}"/>
                </a:ext>
              </a:extLst>
            </p:cNvPr>
            <p:cNvGrpSpPr/>
            <p:nvPr/>
          </p:nvGrpSpPr>
          <p:grpSpPr>
            <a:xfrm>
              <a:off x="6831541" y="3902075"/>
              <a:ext cx="1312334" cy="993520"/>
              <a:chOff x="3241675" y="3902075"/>
              <a:chExt cx="1312334" cy="993520"/>
            </a:xfrm>
          </p:grpSpPr>
          <p:sp>
            <p:nvSpPr>
              <p:cNvPr id="29" name="Arrow: Down 28">
                <a:extLst>
                  <a:ext uri="{FF2B5EF4-FFF2-40B4-BE49-F238E27FC236}">
                    <a16:creationId xmlns:a16="http://schemas.microsoft.com/office/drawing/2014/main" id="{92D49E7F-BF77-4F48-9C77-4A13391073CA}"/>
                  </a:ext>
                </a:extLst>
              </p:cNvPr>
              <p:cNvSpPr/>
              <p:nvPr/>
            </p:nvSpPr>
            <p:spPr>
              <a:xfrm>
                <a:off x="3779350" y="4379128"/>
                <a:ext cx="296334" cy="516467"/>
              </a:xfrm>
              <a:prstGeom prst="downArrow">
                <a:avLst/>
              </a:prstGeom>
              <a:solidFill>
                <a:schemeClr val="accent4"/>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67DE1DAA-96A2-43FD-BDF7-7B9F89EF00EA}"/>
                  </a:ext>
                </a:extLst>
              </p:cNvPr>
              <p:cNvSpPr txBox="1"/>
              <p:nvPr/>
            </p:nvSpPr>
            <p:spPr>
              <a:xfrm>
                <a:off x="3241675" y="3902075"/>
                <a:ext cx="13123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Milestone 2</a:t>
                </a:r>
              </a:p>
            </p:txBody>
          </p:sp>
        </p:grpSp>
        <p:grpSp>
          <p:nvGrpSpPr>
            <p:cNvPr id="31" name="Group 30">
              <a:extLst>
                <a:ext uri="{FF2B5EF4-FFF2-40B4-BE49-F238E27FC236}">
                  <a16:creationId xmlns:a16="http://schemas.microsoft.com/office/drawing/2014/main" id="{A329E7A4-AEE8-46CD-92C9-DB0467F46688}"/>
                </a:ext>
              </a:extLst>
            </p:cNvPr>
            <p:cNvGrpSpPr/>
            <p:nvPr/>
          </p:nvGrpSpPr>
          <p:grpSpPr>
            <a:xfrm>
              <a:off x="8787341" y="3758141"/>
              <a:ext cx="1312334" cy="1137453"/>
              <a:chOff x="3267075" y="3758142"/>
              <a:chExt cx="1312334" cy="1137453"/>
            </a:xfrm>
          </p:grpSpPr>
          <p:sp>
            <p:nvSpPr>
              <p:cNvPr id="32" name="Arrow: Down 31">
                <a:extLst>
                  <a:ext uri="{FF2B5EF4-FFF2-40B4-BE49-F238E27FC236}">
                    <a16:creationId xmlns:a16="http://schemas.microsoft.com/office/drawing/2014/main" id="{1DF598DD-C833-4174-A554-BC237E55A67F}"/>
                  </a:ext>
                </a:extLst>
              </p:cNvPr>
              <p:cNvSpPr/>
              <p:nvPr/>
            </p:nvSpPr>
            <p:spPr>
              <a:xfrm>
                <a:off x="3779350" y="4379128"/>
                <a:ext cx="296334" cy="516467"/>
              </a:xfrm>
              <a:prstGeom prst="downArrow">
                <a:avLst/>
              </a:prstGeom>
              <a:solidFill>
                <a:schemeClr val="accent4"/>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7892A03-8A7C-42FD-B0FF-512B37F121F9}"/>
                  </a:ext>
                </a:extLst>
              </p:cNvPr>
              <p:cNvSpPr txBox="1"/>
              <p:nvPr/>
            </p:nvSpPr>
            <p:spPr>
              <a:xfrm>
                <a:off x="3267075" y="3758142"/>
                <a:ext cx="131233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Milestone 3</a:t>
                </a:r>
              </a:p>
              <a:p>
                <a:r>
                  <a:rPr lang="en-US">
                    <a:cs typeface="Calibri"/>
                  </a:rPr>
                  <a:t>(optional)</a:t>
                </a:r>
              </a:p>
            </p:txBody>
          </p:sp>
        </p:grpSp>
      </p:grpSp>
      <p:sp>
        <p:nvSpPr>
          <p:cNvPr id="34" name="Slide Number Placeholder 6">
            <a:extLst>
              <a:ext uri="{FF2B5EF4-FFF2-40B4-BE49-F238E27FC236}">
                <a16:creationId xmlns:a16="http://schemas.microsoft.com/office/drawing/2014/main" id="{8698089C-451F-744F-BE8B-573109E4E104}"/>
              </a:ext>
            </a:extLst>
          </p:cNvPr>
          <p:cNvSpPr>
            <a:spLocks noGrp="1"/>
          </p:cNvSpPr>
          <p:nvPr>
            <p:ph type="sldNum" sz="quarter" idx="12"/>
          </p:nvPr>
        </p:nvSpPr>
        <p:spPr>
          <a:xfrm>
            <a:off x="8610600" y="6356350"/>
            <a:ext cx="2743200" cy="365125"/>
          </a:xfrm>
        </p:spPr>
        <p:txBody>
          <a:bodyPr/>
          <a:lstStyle/>
          <a:p>
            <a:fld id="{DCB5D7B0-B5B9-E04E-9D45-6E6D4C8FE50A}" type="slidenum">
              <a:rPr lang="en-US" smtClean="0"/>
              <a:t>5</a:t>
            </a:fld>
            <a:endParaRPr lang="en-US"/>
          </a:p>
        </p:txBody>
      </p:sp>
    </p:spTree>
    <p:extLst>
      <p:ext uri="{BB962C8B-B14F-4D97-AF65-F5344CB8AC3E}">
        <p14:creationId xmlns:p14="http://schemas.microsoft.com/office/powerpoint/2010/main" val="190546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2"/>
          <p:cNvSpPr txBox="1">
            <a:spLocks noGrp="1"/>
          </p:cNvSpPr>
          <p:nvPr>
            <p:ph type="ctrTitle"/>
          </p:nvPr>
        </p:nvSpPr>
        <p:spPr>
          <a:xfrm>
            <a:off x="1110333" y="326567"/>
            <a:ext cx="10711600" cy="764400"/>
          </a:xfrm>
          <a:prstGeom prst="rect">
            <a:avLst/>
          </a:prstGeom>
        </p:spPr>
        <p:txBody>
          <a:bodyPr spcFirstLastPara="1" vert="horz" wrap="square" lIns="121900" tIns="121900" rIns="121900" bIns="121900" rtlCol="0" anchor="b" anchorCtr="0">
            <a:noAutofit/>
          </a:bodyPr>
          <a:lstStyle/>
          <a:p>
            <a:pPr algn="l">
              <a:buNone/>
            </a:pPr>
            <a:r>
              <a:rPr lang="en-US" sz="3733"/>
              <a:t>Final Project</a:t>
            </a:r>
          </a:p>
        </p:txBody>
      </p:sp>
      <p:sp>
        <p:nvSpPr>
          <p:cNvPr id="74" name="Google Shape;74;p12"/>
          <p:cNvSpPr txBox="1">
            <a:spLocks noGrp="1"/>
          </p:cNvSpPr>
          <p:nvPr>
            <p:ph type="subTitle" idx="1"/>
          </p:nvPr>
        </p:nvSpPr>
        <p:spPr>
          <a:xfrm>
            <a:off x="1110333" y="1345467"/>
            <a:ext cx="10588608" cy="4186800"/>
          </a:xfrm>
          <a:prstGeom prst="rect">
            <a:avLst/>
          </a:prstGeom>
        </p:spPr>
        <p:txBody>
          <a:bodyPr spcFirstLastPara="1" vert="horz" wrap="square" lIns="121900" tIns="121900" rIns="121900" bIns="121900" rtlCol="0" anchor="t" anchorCtr="0">
            <a:noAutofit/>
          </a:bodyPr>
          <a:lstStyle/>
          <a:p>
            <a:pPr marL="380365" indent="-380365" algn="l">
              <a:buChar char="•"/>
            </a:pPr>
            <a:r>
              <a:rPr lang="en-US" dirty="0">
                <a:cs typeface="Calibri"/>
              </a:rPr>
              <a:t>Provided with starter code of an in-order processor, also used for verification</a:t>
            </a:r>
            <a:endParaRPr lang="en-US" dirty="0"/>
          </a:p>
          <a:p>
            <a:pPr marL="380365" indent="-380365" algn="l">
              <a:buChar char="•"/>
            </a:pPr>
            <a:r>
              <a:rPr lang="en-US" dirty="0">
                <a:cs typeface="Calibri"/>
              </a:rPr>
              <a:t>Students will write almost all modules of the </a:t>
            </a:r>
            <a:r>
              <a:rPr lang="en-US" dirty="0" err="1">
                <a:cs typeface="Calibri"/>
              </a:rPr>
              <a:t>OoO</a:t>
            </a:r>
            <a:r>
              <a:rPr lang="en-US" dirty="0">
                <a:cs typeface="Calibri"/>
              </a:rPr>
              <a:t> pipeline and integrate them</a:t>
            </a:r>
          </a:p>
          <a:p>
            <a:pPr marL="380365" indent="-380365" algn="l">
              <a:buChar char="•"/>
            </a:pPr>
            <a:r>
              <a:rPr lang="en-US" dirty="0">
                <a:cs typeface="Calibri"/>
              </a:rPr>
              <a:t>Supports 40 instructions of RV32IM</a:t>
            </a:r>
          </a:p>
          <a:p>
            <a:pPr marL="837565" lvl="1" indent="-380365" algn="l">
              <a:buChar char="•"/>
            </a:pPr>
            <a:r>
              <a:rPr lang="en-US" dirty="0">
                <a:cs typeface="Calibri"/>
              </a:rPr>
              <a:t>Can support additional instructions via hardware emulation</a:t>
            </a:r>
          </a:p>
          <a:p>
            <a:pPr marL="380365" indent="-380365" algn="l">
              <a:buChar char="•"/>
            </a:pPr>
            <a:r>
              <a:rPr lang="en-US" dirty="0">
                <a:cs typeface="Calibri"/>
              </a:rPr>
              <a:t>Expected to add choices of advanced features to boost performance</a:t>
            </a:r>
          </a:p>
          <a:p>
            <a:pPr marL="380365" indent="-380365" algn="l">
              <a:buChar char="•"/>
            </a:pPr>
            <a:r>
              <a:rPr lang="en-US" dirty="0">
                <a:cs typeface="Calibri"/>
              </a:rPr>
              <a:t>Processors need to achieve correct output after executing testing programs</a:t>
            </a:r>
            <a:endParaRPr lang="en-US" dirty="0"/>
          </a:p>
          <a:p>
            <a:pPr marL="837565" lvl="1" indent="-380365" algn="l">
              <a:buChar char="•"/>
            </a:pPr>
            <a:r>
              <a:rPr lang="en-US" dirty="0"/>
              <a:t>Evaluated on correctness and performance among peers</a:t>
            </a:r>
            <a:endParaRPr lang="en-US" dirty="0">
              <a:cs typeface="Calibri"/>
            </a:endParaRPr>
          </a:p>
          <a:p>
            <a:pPr marL="380365" indent="-380365" algn="l">
              <a:buChar char="•"/>
            </a:pPr>
            <a:endParaRPr lang="en-US" dirty="0">
              <a:cs typeface="Calibri"/>
            </a:endParaRPr>
          </a:p>
          <a:p>
            <a:pPr marL="380365" indent="-380365" algn="l">
              <a:buChar char="•"/>
            </a:pPr>
            <a:endParaRPr lang="en-US" dirty="0">
              <a:cs typeface="Calibri"/>
            </a:endParaRPr>
          </a:p>
          <a:p>
            <a:pPr algn="l"/>
            <a:endParaRPr lang="en-US" dirty="0">
              <a:cs typeface="Calibri"/>
            </a:endParaRPr>
          </a:p>
        </p:txBody>
      </p:sp>
      <p:sp>
        <p:nvSpPr>
          <p:cNvPr id="5" name="Slide Number Placeholder 6">
            <a:extLst>
              <a:ext uri="{FF2B5EF4-FFF2-40B4-BE49-F238E27FC236}">
                <a16:creationId xmlns:a16="http://schemas.microsoft.com/office/drawing/2014/main" id="{348907BE-E6E3-C347-852D-E1A7FC7A99DB}"/>
              </a:ext>
            </a:extLst>
          </p:cNvPr>
          <p:cNvSpPr>
            <a:spLocks noGrp="1"/>
          </p:cNvSpPr>
          <p:nvPr>
            <p:ph type="sldNum" sz="quarter" idx="12"/>
          </p:nvPr>
        </p:nvSpPr>
        <p:spPr>
          <a:xfrm>
            <a:off x="8610600" y="6356350"/>
            <a:ext cx="2743200" cy="365125"/>
          </a:xfrm>
        </p:spPr>
        <p:txBody>
          <a:bodyPr/>
          <a:lstStyle/>
          <a:p>
            <a:fld id="{DCB5D7B0-B5B9-E04E-9D45-6E6D4C8FE50A}" type="slidenum">
              <a:rPr lang="en-US" smtClean="0"/>
              <a:t>6</a:t>
            </a:fld>
            <a:endParaRPr lang="en-US"/>
          </a:p>
        </p:txBody>
      </p:sp>
    </p:spTree>
    <p:extLst>
      <p:ext uri="{BB962C8B-B14F-4D97-AF65-F5344CB8AC3E}">
        <p14:creationId xmlns:p14="http://schemas.microsoft.com/office/powerpoint/2010/main" val="2321876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D034724-BFDC-BA49-B8FF-BBCFDA39EBC0}"/>
              </a:ext>
            </a:extLst>
          </p:cNvPr>
          <p:cNvSpPr>
            <a:spLocks noGrp="1"/>
          </p:cNvSpPr>
          <p:nvPr>
            <p:ph idx="1"/>
          </p:nvPr>
        </p:nvSpPr>
        <p:spPr>
          <a:xfrm>
            <a:off x="838200" y="1825625"/>
            <a:ext cx="4773930" cy="3809365"/>
          </a:xfrm>
        </p:spPr>
        <p:txBody>
          <a:bodyPr>
            <a:normAutofit lnSpcReduction="10000"/>
          </a:bodyPr>
          <a:lstStyle/>
          <a:p>
            <a:pPr marL="0" indent="0">
              <a:buNone/>
            </a:pPr>
            <a:r>
              <a:rPr lang="en-US" dirty="0"/>
              <a:t>Superscalar pipeline</a:t>
            </a:r>
          </a:p>
          <a:p>
            <a:pPr lvl="1"/>
            <a:r>
              <a:rPr lang="en-US" dirty="0"/>
              <a:t>Substantial performance boost</a:t>
            </a:r>
          </a:p>
          <a:p>
            <a:pPr lvl="1"/>
            <a:r>
              <a:rPr lang="en-US" dirty="0"/>
              <a:t>Incorporate from start</a:t>
            </a:r>
          </a:p>
          <a:p>
            <a:pPr marL="0" indent="0">
              <a:buNone/>
            </a:pPr>
            <a:r>
              <a:rPr lang="en-US" dirty="0"/>
              <a:t>Cache enhancements</a:t>
            </a:r>
          </a:p>
          <a:p>
            <a:pPr lvl="1"/>
            <a:r>
              <a:rPr lang="en-US" dirty="0"/>
              <a:t>More associative cache</a:t>
            </a:r>
          </a:p>
          <a:p>
            <a:pPr lvl="1"/>
            <a:r>
              <a:rPr lang="en-US" dirty="0"/>
              <a:t>Load/Store Queue</a:t>
            </a:r>
          </a:p>
          <a:p>
            <a:pPr lvl="1"/>
            <a:r>
              <a:rPr lang="en-US" dirty="0"/>
              <a:t>Prefetching (simple is better!)</a:t>
            </a:r>
          </a:p>
          <a:p>
            <a:pPr marL="0" indent="0">
              <a:buNone/>
            </a:pPr>
            <a:r>
              <a:rPr lang="en-US" dirty="0"/>
              <a:t>Early Branch Recovery</a:t>
            </a:r>
          </a:p>
          <a:p>
            <a:pPr marL="0" indent="0">
              <a:buNone/>
            </a:pPr>
            <a:r>
              <a:rPr lang="en-US" dirty="0"/>
              <a:t>Advanced Branch Predictors</a:t>
            </a:r>
          </a:p>
          <a:p>
            <a:pPr marL="457200" lvl="1" indent="0">
              <a:buNone/>
            </a:pPr>
            <a:endParaRPr lang="en-US" dirty="0"/>
          </a:p>
        </p:txBody>
      </p:sp>
      <p:sp>
        <p:nvSpPr>
          <p:cNvPr id="2" name="Title 1">
            <a:extLst>
              <a:ext uri="{FF2B5EF4-FFF2-40B4-BE49-F238E27FC236}">
                <a16:creationId xmlns:a16="http://schemas.microsoft.com/office/drawing/2014/main" id="{118D1C8E-BBB9-4366-8EA4-CDA679CA16FC}"/>
              </a:ext>
            </a:extLst>
          </p:cNvPr>
          <p:cNvSpPr>
            <a:spLocks noGrp="1"/>
          </p:cNvSpPr>
          <p:nvPr>
            <p:ph type="title"/>
          </p:nvPr>
        </p:nvSpPr>
        <p:spPr/>
        <p:txBody>
          <a:bodyPr/>
          <a:lstStyle/>
          <a:p>
            <a:r>
              <a:rPr lang="en-US" dirty="0"/>
              <a:t>Common Advanced Features</a:t>
            </a:r>
          </a:p>
        </p:txBody>
      </p:sp>
      <p:sp>
        <p:nvSpPr>
          <p:cNvPr id="4" name="Slide Number Placeholder 3">
            <a:extLst>
              <a:ext uri="{FF2B5EF4-FFF2-40B4-BE49-F238E27FC236}">
                <a16:creationId xmlns:a16="http://schemas.microsoft.com/office/drawing/2014/main" id="{090A8E7C-72CE-4EB8-914D-E260810CA0DB}"/>
              </a:ext>
            </a:extLst>
          </p:cNvPr>
          <p:cNvSpPr>
            <a:spLocks noGrp="1"/>
          </p:cNvSpPr>
          <p:nvPr>
            <p:ph type="sldNum" sz="quarter" idx="12"/>
          </p:nvPr>
        </p:nvSpPr>
        <p:spPr/>
        <p:txBody>
          <a:bodyPr/>
          <a:lstStyle/>
          <a:p>
            <a:fld id="{DCB5D7B0-B5B9-E04E-9D45-6E6D4C8FE50A}" type="slidenum">
              <a:rPr lang="en-US" smtClean="0"/>
              <a:t>7</a:t>
            </a:fld>
            <a:endParaRPr lang="en-US"/>
          </a:p>
        </p:txBody>
      </p:sp>
      <p:pic>
        <p:nvPicPr>
          <p:cNvPr id="8" name="Picture 7">
            <a:extLst>
              <a:ext uri="{FF2B5EF4-FFF2-40B4-BE49-F238E27FC236}">
                <a16:creationId xmlns:a16="http://schemas.microsoft.com/office/drawing/2014/main" id="{DAB8AE70-F793-4826-BCF6-CC1616B8BE07}"/>
              </a:ext>
            </a:extLst>
          </p:cNvPr>
          <p:cNvPicPr>
            <a:picLocks noChangeAspect="1"/>
          </p:cNvPicPr>
          <p:nvPr/>
        </p:nvPicPr>
        <p:blipFill>
          <a:blip r:embed="rId3"/>
          <a:stretch>
            <a:fillRect/>
          </a:stretch>
        </p:blipFill>
        <p:spPr>
          <a:xfrm>
            <a:off x="5778735" y="4441800"/>
            <a:ext cx="2645854" cy="1735163"/>
          </a:xfrm>
          <a:prstGeom prst="rect">
            <a:avLst/>
          </a:prstGeom>
        </p:spPr>
      </p:pic>
      <p:pic>
        <p:nvPicPr>
          <p:cNvPr id="10" name="Picture 9">
            <a:extLst>
              <a:ext uri="{FF2B5EF4-FFF2-40B4-BE49-F238E27FC236}">
                <a16:creationId xmlns:a16="http://schemas.microsoft.com/office/drawing/2014/main" id="{02773E3F-7228-4C9B-8D83-F661ADF45D2B}"/>
              </a:ext>
            </a:extLst>
          </p:cNvPr>
          <p:cNvPicPr>
            <a:picLocks noChangeAspect="1"/>
          </p:cNvPicPr>
          <p:nvPr/>
        </p:nvPicPr>
        <p:blipFill>
          <a:blip r:embed="rId4"/>
          <a:stretch>
            <a:fillRect/>
          </a:stretch>
        </p:blipFill>
        <p:spPr>
          <a:xfrm>
            <a:off x="8813720" y="120927"/>
            <a:ext cx="2929211" cy="2438881"/>
          </a:xfrm>
          <a:prstGeom prst="rect">
            <a:avLst/>
          </a:prstGeom>
        </p:spPr>
      </p:pic>
      <p:pic>
        <p:nvPicPr>
          <p:cNvPr id="13" name="Picture 12" descr="Diagram, schematic&#10;&#10;Description automatically generated">
            <a:extLst>
              <a:ext uri="{FF2B5EF4-FFF2-40B4-BE49-F238E27FC236}">
                <a16:creationId xmlns:a16="http://schemas.microsoft.com/office/drawing/2014/main" id="{F04F5512-4BF5-EC4D-9B6D-BCE8D2D10F49}"/>
              </a:ext>
            </a:extLst>
          </p:cNvPr>
          <p:cNvPicPr>
            <a:picLocks noChangeAspect="1"/>
          </p:cNvPicPr>
          <p:nvPr/>
        </p:nvPicPr>
        <p:blipFill>
          <a:blip r:embed="rId5"/>
          <a:stretch>
            <a:fillRect/>
          </a:stretch>
        </p:blipFill>
        <p:spPr>
          <a:xfrm>
            <a:off x="6111596" y="1403529"/>
            <a:ext cx="2437581" cy="2597765"/>
          </a:xfrm>
          <a:prstGeom prst="rect">
            <a:avLst/>
          </a:prstGeom>
        </p:spPr>
      </p:pic>
      <p:pic>
        <p:nvPicPr>
          <p:cNvPr id="14" name="Picture 13">
            <a:extLst>
              <a:ext uri="{FF2B5EF4-FFF2-40B4-BE49-F238E27FC236}">
                <a16:creationId xmlns:a16="http://schemas.microsoft.com/office/drawing/2014/main" id="{8D84F5C1-A3C2-4840-BA5B-E4A09105B1AE}"/>
              </a:ext>
            </a:extLst>
          </p:cNvPr>
          <p:cNvPicPr>
            <a:picLocks noChangeAspect="1"/>
          </p:cNvPicPr>
          <p:nvPr/>
        </p:nvPicPr>
        <p:blipFill>
          <a:blip r:embed="rId6"/>
          <a:stretch>
            <a:fillRect/>
          </a:stretch>
        </p:blipFill>
        <p:spPr>
          <a:xfrm>
            <a:off x="8424589" y="4512453"/>
            <a:ext cx="3622671" cy="1602013"/>
          </a:xfrm>
          <a:prstGeom prst="rect">
            <a:avLst/>
          </a:prstGeom>
        </p:spPr>
      </p:pic>
      <p:pic>
        <p:nvPicPr>
          <p:cNvPr id="15" name="Content Placeholder 5" descr="Diagram&#10;&#10;Description automatically generated">
            <a:extLst>
              <a:ext uri="{FF2B5EF4-FFF2-40B4-BE49-F238E27FC236}">
                <a16:creationId xmlns:a16="http://schemas.microsoft.com/office/drawing/2014/main" id="{B7E1AFB4-AB79-524A-A262-9A0884E19591}"/>
              </a:ext>
            </a:extLst>
          </p:cNvPr>
          <p:cNvPicPr>
            <a:picLocks noChangeAspect="1"/>
          </p:cNvPicPr>
          <p:nvPr/>
        </p:nvPicPr>
        <p:blipFill>
          <a:blip r:embed="rId7"/>
          <a:stretch>
            <a:fillRect/>
          </a:stretch>
        </p:blipFill>
        <p:spPr>
          <a:xfrm>
            <a:off x="8611471" y="2616958"/>
            <a:ext cx="2804623" cy="1792492"/>
          </a:xfrm>
          <a:prstGeom prst="rect">
            <a:avLst/>
          </a:prstGeom>
        </p:spPr>
      </p:pic>
    </p:spTree>
    <p:extLst>
      <p:ext uri="{BB962C8B-B14F-4D97-AF65-F5344CB8AC3E}">
        <p14:creationId xmlns:p14="http://schemas.microsoft.com/office/powerpoint/2010/main" val="1430982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D1C8E-BBB9-4366-8EA4-CDA679CA16FC}"/>
              </a:ext>
            </a:extLst>
          </p:cNvPr>
          <p:cNvSpPr>
            <a:spLocks noGrp="1"/>
          </p:cNvSpPr>
          <p:nvPr>
            <p:ph type="title"/>
          </p:nvPr>
        </p:nvSpPr>
        <p:spPr/>
        <p:txBody>
          <a:bodyPr/>
          <a:lstStyle/>
          <a:p>
            <a:r>
              <a:rPr lang="en-US" dirty="0"/>
              <a:t>Niche Advanced Features</a:t>
            </a:r>
          </a:p>
        </p:txBody>
      </p:sp>
      <p:sp>
        <p:nvSpPr>
          <p:cNvPr id="4" name="Slide Number Placeholder 3">
            <a:extLst>
              <a:ext uri="{FF2B5EF4-FFF2-40B4-BE49-F238E27FC236}">
                <a16:creationId xmlns:a16="http://schemas.microsoft.com/office/drawing/2014/main" id="{090A8E7C-72CE-4EB8-914D-E260810CA0DB}"/>
              </a:ext>
            </a:extLst>
          </p:cNvPr>
          <p:cNvSpPr>
            <a:spLocks noGrp="1"/>
          </p:cNvSpPr>
          <p:nvPr>
            <p:ph type="sldNum" sz="quarter" idx="12"/>
          </p:nvPr>
        </p:nvSpPr>
        <p:spPr/>
        <p:txBody>
          <a:bodyPr/>
          <a:lstStyle/>
          <a:p>
            <a:fld id="{DCB5D7B0-B5B9-E04E-9D45-6E6D4C8FE50A}" type="slidenum">
              <a:rPr lang="en-US" smtClean="0"/>
              <a:t>8</a:t>
            </a:fld>
            <a:endParaRPr lang="en-US"/>
          </a:p>
        </p:txBody>
      </p:sp>
      <p:pic>
        <p:nvPicPr>
          <p:cNvPr id="16" name="Picture 15" descr="Diagram, schematic&#10;&#10;Description automatically generated">
            <a:extLst>
              <a:ext uri="{FF2B5EF4-FFF2-40B4-BE49-F238E27FC236}">
                <a16:creationId xmlns:a16="http://schemas.microsoft.com/office/drawing/2014/main" id="{54941F42-38EC-4BE4-88AC-1F26471A61DD}"/>
              </a:ext>
            </a:extLst>
          </p:cNvPr>
          <p:cNvPicPr>
            <a:picLocks noChangeAspect="1"/>
          </p:cNvPicPr>
          <p:nvPr/>
        </p:nvPicPr>
        <p:blipFill>
          <a:blip r:embed="rId3"/>
          <a:stretch>
            <a:fillRect/>
          </a:stretch>
        </p:blipFill>
        <p:spPr>
          <a:xfrm>
            <a:off x="7021104" y="1660461"/>
            <a:ext cx="4743935" cy="1768539"/>
          </a:xfrm>
          <a:prstGeom prst="rect">
            <a:avLst/>
          </a:prstGeom>
        </p:spPr>
      </p:pic>
      <p:sp>
        <p:nvSpPr>
          <p:cNvPr id="11" name="Content Placeholder 4">
            <a:extLst>
              <a:ext uri="{FF2B5EF4-FFF2-40B4-BE49-F238E27FC236}">
                <a16:creationId xmlns:a16="http://schemas.microsoft.com/office/drawing/2014/main" id="{39C14AD4-7FB2-0E4C-8DBA-D33F3DE0F51B}"/>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Multicore</a:t>
            </a:r>
          </a:p>
          <a:p>
            <a:pPr lvl="1"/>
            <a:r>
              <a:rPr lang="en-US" dirty="0"/>
              <a:t>Get simple core working fast</a:t>
            </a:r>
          </a:p>
          <a:p>
            <a:pPr lvl="1"/>
            <a:r>
              <a:rPr lang="en-US" dirty="0"/>
              <a:t>Figure out MSI protocol</a:t>
            </a:r>
          </a:p>
          <a:p>
            <a:pPr marL="0" indent="0">
              <a:buNone/>
            </a:pPr>
            <a:r>
              <a:rPr lang="en-US" dirty="0"/>
              <a:t>Multithreading</a:t>
            </a:r>
          </a:p>
          <a:p>
            <a:pPr lvl="1"/>
            <a:r>
              <a:rPr lang="en-US" dirty="0"/>
              <a:t>Simple (maybe 2-way SS?) core</a:t>
            </a:r>
          </a:p>
          <a:p>
            <a:pPr lvl="1"/>
            <a:r>
              <a:rPr lang="en-US" dirty="0"/>
              <a:t>Dynamic resource allocation</a:t>
            </a:r>
          </a:p>
          <a:p>
            <a:pPr marL="0" indent="0">
              <a:buNone/>
            </a:pPr>
            <a:r>
              <a:rPr lang="en-US" dirty="0"/>
              <a:t>Exceptions</a:t>
            </a:r>
          </a:p>
          <a:p>
            <a:pPr lvl="1"/>
            <a:r>
              <a:rPr lang="en-US" dirty="0"/>
              <a:t>Trap handling</a:t>
            </a:r>
          </a:p>
          <a:p>
            <a:pPr lvl="1"/>
            <a:r>
              <a:rPr lang="en-US" dirty="0"/>
              <a:t>Instruction emulation</a:t>
            </a:r>
          </a:p>
          <a:p>
            <a:endParaRPr lang="en-US" dirty="0"/>
          </a:p>
        </p:txBody>
      </p:sp>
      <p:pic>
        <p:nvPicPr>
          <p:cNvPr id="5" name="Picture 4">
            <a:extLst>
              <a:ext uri="{FF2B5EF4-FFF2-40B4-BE49-F238E27FC236}">
                <a16:creationId xmlns:a16="http://schemas.microsoft.com/office/drawing/2014/main" id="{C697C29E-AEB7-467D-95A4-783F8D6D3A12}"/>
              </a:ext>
            </a:extLst>
          </p:cNvPr>
          <p:cNvPicPr>
            <a:picLocks noChangeAspect="1"/>
          </p:cNvPicPr>
          <p:nvPr/>
        </p:nvPicPr>
        <p:blipFill>
          <a:blip r:embed="rId4"/>
          <a:stretch>
            <a:fillRect/>
          </a:stretch>
        </p:blipFill>
        <p:spPr>
          <a:xfrm>
            <a:off x="6869808" y="4001294"/>
            <a:ext cx="4550181" cy="1768539"/>
          </a:xfrm>
          <a:prstGeom prst="rect">
            <a:avLst/>
          </a:prstGeom>
        </p:spPr>
      </p:pic>
    </p:spTree>
    <p:extLst>
      <p:ext uri="{BB962C8B-B14F-4D97-AF65-F5344CB8AC3E}">
        <p14:creationId xmlns:p14="http://schemas.microsoft.com/office/powerpoint/2010/main" val="2470102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4" name="Picture 4" descr="Logo, company name&#10;&#10;Description automatically generated">
            <a:extLst>
              <a:ext uri="{FF2B5EF4-FFF2-40B4-BE49-F238E27FC236}">
                <a16:creationId xmlns:a16="http://schemas.microsoft.com/office/drawing/2014/main" id="{79E8F238-44C5-4534-B145-5DF2F9B6F95E}"/>
              </a:ext>
            </a:extLst>
          </p:cNvPr>
          <p:cNvPicPr>
            <a:picLocks noChangeAspect="1"/>
          </p:cNvPicPr>
          <p:nvPr/>
        </p:nvPicPr>
        <p:blipFill>
          <a:blip r:embed="rId3"/>
          <a:stretch>
            <a:fillRect/>
          </a:stretch>
        </p:blipFill>
        <p:spPr>
          <a:xfrm>
            <a:off x="3679761" y="587919"/>
            <a:ext cx="8512239" cy="5351973"/>
          </a:xfrm>
          <a:prstGeom prst="rect">
            <a:avLst/>
          </a:prstGeom>
        </p:spPr>
      </p:pic>
      <p:sp>
        <p:nvSpPr>
          <p:cNvPr id="8" name="Rectangle 7">
            <a:extLst>
              <a:ext uri="{FF2B5EF4-FFF2-40B4-BE49-F238E27FC236}">
                <a16:creationId xmlns:a16="http://schemas.microsoft.com/office/drawing/2014/main" id="{ED2BCB27-B003-C844-AF79-828CFF520B00}"/>
              </a:ext>
            </a:extLst>
          </p:cNvPr>
          <p:cNvSpPr/>
          <p:nvPr/>
        </p:nvSpPr>
        <p:spPr>
          <a:xfrm>
            <a:off x="3281082" y="284989"/>
            <a:ext cx="8910918" cy="5887211"/>
          </a:xfrm>
          <a:prstGeom prst="rect">
            <a:avLst/>
          </a:prstGeom>
          <a:gradFill flip="none" rotWithShape="1">
            <a:gsLst>
              <a:gs pos="99000">
                <a:schemeClr val="bg1">
                  <a:alpha val="0"/>
                </a:schemeClr>
              </a:gs>
              <a:gs pos="25000">
                <a:schemeClr val="accent1">
                  <a:lumMod val="0"/>
                  <a:lumOff val="10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Google Shape;73;p12"/>
          <p:cNvSpPr txBox="1">
            <a:spLocks noGrp="1"/>
          </p:cNvSpPr>
          <p:nvPr>
            <p:ph type="ctrTitle"/>
          </p:nvPr>
        </p:nvSpPr>
        <p:spPr>
          <a:xfrm>
            <a:off x="1110333" y="326567"/>
            <a:ext cx="10711600" cy="764400"/>
          </a:xfrm>
          <a:prstGeom prst="rect">
            <a:avLst/>
          </a:prstGeom>
        </p:spPr>
        <p:txBody>
          <a:bodyPr spcFirstLastPara="1" vert="horz" wrap="square" lIns="121900" tIns="121900" rIns="121900" bIns="121900" rtlCol="0" anchor="b" anchorCtr="0">
            <a:noAutofit/>
          </a:bodyPr>
          <a:lstStyle/>
          <a:p>
            <a:pPr algn="l">
              <a:buNone/>
            </a:pPr>
            <a:r>
              <a:rPr lang="en-US" sz="3733" dirty="0"/>
              <a:t>Why RISC-V?</a:t>
            </a:r>
            <a:endParaRPr sz="3733" dirty="0"/>
          </a:p>
        </p:txBody>
      </p:sp>
      <p:sp>
        <p:nvSpPr>
          <p:cNvPr id="74" name="Google Shape;74;p12"/>
          <p:cNvSpPr txBox="1">
            <a:spLocks noGrp="1"/>
          </p:cNvSpPr>
          <p:nvPr>
            <p:ph type="subTitle" idx="1"/>
          </p:nvPr>
        </p:nvSpPr>
        <p:spPr>
          <a:xfrm>
            <a:off x="1110333" y="1345467"/>
            <a:ext cx="10711600" cy="4186800"/>
          </a:xfrm>
          <a:prstGeom prst="rect">
            <a:avLst/>
          </a:prstGeom>
        </p:spPr>
        <p:txBody>
          <a:bodyPr spcFirstLastPara="1" vert="horz" wrap="square" lIns="121900" tIns="121900" rIns="121900" bIns="121900" rtlCol="0" anchor="t" anchorCtr="0">
            <a:noAutofit/>
          </a:bodyPr>
          <a:lstStyle/>
          <a:p>
            <a:pPr marL="380990" indent="-380990" algn="l">
              <a:buChar char="•"/>
            </a:pPr>
            <a:r>
              <a:rPr lang="en-US" dirty="0"/>
              <a:t>Open source</a:t>
            </a:r>
          </a:p>
          <a:p>
            <a:pPr marL="380990" indent="-380990" algn="l">
              <a:buChar char="•"/>
            </a:pPr>
            <a:r>
              <a:rPr lang="en-US" dirty="0"/>
              <a:t>Excellent software support</a:t>
            </a:r>
          </a:p>
          <a:p>
            <a:pPr marL="380990" indent="-380990" algn="l">
              <a:buChar char="•"/>
            </a:pPr>
            <a:r>
              <a:rPr lang="en-US" dirty="0"/>
              <a:t>Industry adoption</a:t>
            </a:r>
          </a:p>
          <a:p>
            <a:pPr marL="380990" indent="-380990" algn="l">
              <a:buChar char="•"/>
            </a:pPr>
            <a:r>
              <a:rPr lang="en-US" dirty="0"/>
              <a:t>Simple and modular</a:t>
            </a:r>
          </a:p>
          <a:p>
            <a:pPr marL="380990" indent="-380990" algn="l">
              <a:buChar char="•"/>
            </a:pPr>
            <a:r>
              <a:rPr lang="en-US" dirty="0"/>
              <a:t>Leads to better full-stack understanding</a:t>
            </a:r>
          </a:p>
          <a:p>
            <a:pPr marL="380990" indent="-380990" algn="l">
              <a:buChar char="•"/>
            </a:pPr>
            <a:endParaRPr lang="en-US" dirty="0"/>
          </a:p>
        </p:txBody>
      </p:sp>
      <p:pic>
        <p:nvPicPr>
          <p:cNvPr id="3" name="Picture 3" descr="Logo&#10;&#10;Description automatically generated">
            <a:extLst>
              <a:ext uri="{FF2B5EF4-FFF2-40B4-BE49-F238E27FC236}">
                <a16:creationId xmlns:a16="http://schemas.microsoft.com/office/drawing/2014/main" id="{BC1C1EE2-CA7D-495E-8E42-7C69CCF32129}"/>
              </a:ext>
            </a:extLst>
          </p:cNvPr>
          <p:cNvPicPr>
            <a:picLocks noChangeAspect="1"/>
          </p:cNvPicPr>
          <p:nvPr/>
        </p:nvPicPr>
        <p:blipFill>
          <a:blip r:embed="rId4"/>
          <a:stretch>
            <a:fillRect/>
          </a:stretch>
        </p:blipFill>
        <p:spPr>
          <a:xfrm>
            <a:off x="2857517" y="4204158"/>
            <a:ext cx="2099733" cy="1632220"/>
          </a:xfrm>
          <a:prstGeom prst="rect">
            <a:avLst/>
          </a:prstGeom>
        </p:spPr>
      </p:pic>
      <p:sp>
        <p:nvSpPr>
          <p:cNvPr id="7" name="Slide Number Placeholder 6">
            <a:extLst>
              <a:ext uri="{FF2B5EF4-FFF2-40B4-BE49-F238E27FC236}">
                <a16:creationId xmlns:a16="http://schemas.microsoft.com/office/drawing/2014/main" id="{55129BF9-E63C-2E48-95C5-52CF953B375B}"/>
              </a:ext>
            </a:extLst>
          </p:cNvPr>
          <p:cNvSpPr>
            <a:spLocks noGrp="1"/>
          </p:cNvSpPr>
          <p:nvPr>
            <p:ph type="sldNum" sz="quarter" idx="12"/>
          </p:nvPr>
        </p:nvSpPr>
        <p:spPr>
          <a:xfrm>
            <a:off x="8610600" y="6356350"/>
            <a:ext cx="2743200" cy="365125"/>
          </a:xfrm>
        </p:spPr>
        <p:txBody>
          <a:bodyPr/>
          <a:lstStyle/>
          <a:p>
            <a:fld id="{DCB5D7B0-B5B9-E04E-9D45-6E6D4C8FE50A}" type="slidenum">
              <a:rPr lang="en-US" smtClean="0"/>
              <a:t>9</a:t>
            </a:fld>
            <a:endParaRPr lang="en-US"/>
          </a:p>
        </p:txBody>
      </p:sp>
      <p:sp>
        <p:nvSpPr>
          <p:cNvPr id="2" name="TextBox 1">
            <a:extLst>
              <a:ext uri="{FF2B5EF4-FFF2-40B4-BE49-F238E27FC236}">
                <a16:creationId xmlns:a16="http://schemas.microsoft.com/office/drawing/2014/main" id="{296C5C9F-E49C-4569-A50B-227CCC9579A1}"/>
              </a:ext>
            </a:extLst>
          </p:cNvPr>
          <p:cNvSpPr txBox="1"/>
          <p:nvPr/>
        </p:nvSpPr>
        <p:spPr>
          <a:xfrm>
            <a:off x="10203023" y="5900749"/>
            <a:ext cx="1889492" cy="369332"/>
          </a:xfrm>
          <a:prstGeom prst="rect">
            <a:avLst/>
          </a:prstGeom>
          <a:noFill/>
        </p:spPr>
        <p:txBody>
          <a:bodyPr wrap="none" rtlCol="0">
            <a:spAutoFit/>
          </a:bodyPr>
          <a:lstStyle/>
          <a:p>
            <a:r>
              <a:rPr lang="en-US" i="1" dirty="0"/>
              <a:t>Source: </a:t>
            </a:r>
            <a:r>
              <a:rPr lang="en-US" i="1" dirty="0" err="1"/>
              <a:t>zdnet.com</a:t>
            </a:r>
            <a:endParaRPr lang="en-US" i="1" dirty="0"/>
          </a:p>
        </p:txBody>
      </p:sp>
    </p:spTree>
    <p:extLst>
      <p:ext uri="{BB962C8B-B14F-4D97-AF65-F5344CB8AC3E}">
        <p14:creationId xmlns:p14="http://schemas.microsoft.com/office/powerpoint/2010/main" val="9474558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775</TotalTime>
  <Words>2405</Words>
  <Application>Microsoft Macintosh PowerPoint</Application>
  <PresentationFormat>Widescreen</PresentationFormat>
  <Paragraphs>221</Paragraphs>
  <Slides>14</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Teaching Out-of-Order Processor Design with the RISC-V ISA</vt:lpstr>
      <vt:lpstr>Talk Preview</vt:lpstr>
      <vt:lpstr>Class Overview</vt:lpstr>
      <vt:lpstr>Class Overview</vt:lpstr>
      <vt:lpstr>Final Project</vt:lpstr>
      <vt:lpstr>Final Project</vt:lpstr>
      <vt:lpstr>Common Advanced Features</vt:lpstr>
      <vt:lpstr>Niche Advanced Features</vt:lpstr>
      <vt:lpstr>Why RISC-V?</vt:lpstr>
      <vt:lpstr>Compiler Support</vt:lpstr>
      <vt:lpstr>Testing Environment</vt:lpstr>
      <vt:lpstr>Project Summary</vt:lpstr>
      <vt:lpstr>Conclusion</vt:lpstr>
      <vt:lpstr>Thanks to everyone who helped along the way!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Zekany, Stephen</dc:creator>
  <cp:lastModifiedBy>Zekany, Stephen</cp:lastModifiedBy>
  <cp:revision>39</cp:revision>
  <dcterms:created xsi:type="dcterms:W3CDTF">2021-01-18T01:57:44Z</dcterms:created>
  <dcterms:modified xsi:type="dcterms:W3CDTF">2021-06-16T04:50:04Z</dcterms:modified>
</cp:coreProperties>
</file>